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5143500" cx="9144000"/>
  <p:notesSz cx="6858000" cy="9144000"/>
  <p:embeddedFontLst>
    <p:embeddedFont>
      <p:font typeface="Garamond"/>
      <p:regular r:id="rId40"/>
      <p:bold r:id="rId41"/>
      <p:italic r:id="rId42"/>
      <p:boldItalic r:id="rId43"/>
    </p:embeddedFont>
    <p:embeddedFont>
      <p:font typeface="Old Standard TT"/>
      <p:regular r:id="rId44"/>
      <p:bold r:id="rId45"/>
      <p: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Garamond-regular.fntdata"/><Relationship Id="rId20" Type="http://schemas.openxmlformats.org/officeDocument/2006/relationships/slide" Target="slides/slide15.xml"/><Relationship Id="rId42" Type="http://schemas.openxmlformats.org/officeDocument/2006/relationships/font" Target="fonts/Garamond-italic.fntdata"/><Relationship Id="rId41" Type="http://schemas.openxmlformats.org/officeDocument/2006/relationships/font" Target="fonts/Garamond-bold.fntdata"/><Relationship Id="rId22" Type="http://schemas.openxmlformats.org/officeDocument/2006/relationships/slide" Target="slides/slide17.xml"/><Relationship Id="rId44" Type="http://schemas.openxmlformats.org/officeDocument/2006/relationships/font" Target="fonts/OldStandardTT-regular.fntdata"/><Relationship Id="rId21" Type="http://schemas.openxmlformats.org/officeDocument/2006/relationships/slide" Target="slides/slide16.xml"/><Relationship Id="rId43" Type="http://schemas.openxmlformats.org/officeDocument/2006/relationships/font" Target="fonts/Garamond-boldItalic.fntdata"/><Relationship Id="rId24" Type="http://schemas.openxmlformats.org/officeDocument/2006/relationships/slide" Target="slides/slide19.xml"/><Relationship Id="rId46" Type="http://schemas.openxmlformats.org/officeDocument/2006/relationships/font" Target="fonts/OldStandardTT-italic.fntdata"/><Relationship Id="rId23" Type="http://schemas.openxmlformats.org/officeDocument/2006/relationships/slide" Target="slides/slide18.xml"/><Relationship Id="rId45" Type="http://schemas.openxmlformats.org/officeDocument/2006/relationships/font" Target="fonts/OldStandardT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bd006d3aee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g2bd006d3aee_1_1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c3bf382ee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2c3bf382ee0_0_1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bd006d3aee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g2bd006d3aee_1_4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bd006d3aee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g2bd006d3aee_1_5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bd006d3aee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g2bd006d3aee_1_5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bd006d3aee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g2bd006d3aee_1_6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bd006d3aee_1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g2bd006d3aee_1_8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bd006d3aee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2bd006d3aee_1_7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bd006d3aee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g2bd006d3aee_0_34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bd006d3aee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2bd006d3aee_1_7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c3bf382ee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c3bf382ee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bd006d3aee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g2bd006d3aee_0_33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c3bf382ee0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c3bf382ee0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0d938cab8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0d938cab8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bd006d3aee_1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g2bd006d3aee_1_16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bd006d3aee_1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g2bd006d3aee_1_8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bd006d3aee_1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g2bd006d3aee_1_9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bd006d3aee_1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g2bd006d3aee_1_9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bd006d3aee_1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2bd006d3aee_1_10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bd006d3aee_1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g2bd006d3aee_1_11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bd006d3aee_1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g2bd006d3aee_1_12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bd006d3aee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2bd006d3aee_1_12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bd006d3aee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g2bd006d3aee_1_2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bd006d3aee_1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2bd006d3aee_1_13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bd006d3aee_1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g2bd006d3aee_1_14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bd006d3aee_1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g2bd006d3aee_1_14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bd006d3aee_1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2bd006d3aee_1_15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bd006d3aee_1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2bd006d3aee_1_15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bd006d3aee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g2bd006d3aee_1_2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bd006d3aee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g2bd006d3aee_1_3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bd006d3aee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g2bd006d3aee_0_34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c3bf382ee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g2c3bf382ee0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c3bf382ee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g2c3bf382ee0_0_1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c3bf382ee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g2c3bf382ee0_0_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g"/><Relationship Id="rId3"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5" name="Shape 55"/>
        <p:cNvGrpSpPr/>
        <p:nvPr/>
      </p:nvGrpSpPr>
      <p:grpSpPr>
        <a:xfrm>
          <a:off x="0" y="0"/>
          <a:ext cx="0" cy="0"/>
          <a:chOff x="0" y="0"/>
          <a:chExt cx="0" cy="0"/>
        </a:xfrm>
      </p:grpSpPr>
      <p:sp>
        <p:nvSpPr>
          <p:cNvPr id="56" name="Google Shape;56;p13"/>
          <p:cNvSpPr txBox="1"/>
          <p:nvPr>
            <p:ph type="title"/>
          </p:nvPr>
        </p:nvSpPr>
        <p:spPr>
          <a:xfrm>
            <a:off x="1831339" y="452246"/>
            <a:ext cx="6872100" cy="5235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3000"/>
              <a:buNone/>
              <a:defRPr b="0" i="0" sz="3600">
                <a:solidFill>
                  <a:schemeClr val="dk1"/>
                </a:solidFill>
                <a:latin typeface="Garamond"/>
                <a:ea typeface="Garamond"/>
                <a:cs typeface="Garamond"/>
                <a:sym typeface="Garamond"/>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7" name="Google Shape;57;p13"/>
          <p:cNvSpPr txBox="1"/>
          <p:nvPr>
            <p:ph idx="1" type="body"/>
          </p:nvPr>
        </p:nvSpPr>
        <p:spPr>
          <a:xfrm>
            <a:off x="1907539" y="1263776"/>
            <a:ext cx="6814800" cy="1503000"/>
          </a:xfrm>
          <a:prstGeom prst="rect">
            <a:avLst/>
          </a:prstGeom>
          <a:noFill/>
          <a:ln>
            <a:noFill/>
          </a:ln>
        </p:spPr>
        <p:txBody>
          <a:bodyPr anchorCtr="0" anchor="t" bIns="0" lIns="0" spcFirstLastPara="1" rIns="0" wrap="square" tIns="0">
            <a:spAutoFit/>
          </a:bodyPr>
          <a:lstStyle>
            <a:lvl1pPr indent="-228600" lvl="0" marL="457200" rtl="0" algn="l">
              <a:spcBef>
                <a:spcPts val="0"/>
              </a:spcBef>
              <a:spcAft>
                <a:spcPts val="0"/>
              </a:spcAft>
              <a:buSzPts val="1800"/>
              <a:buNone/>
              <a:defRPr b="0" i="0" sz="2400">
                <a:solidFill>
                  <a:schemeClr val="dk1"/>
                </a:solidFill>
                <a:latin typeface="Garamond"/>
                <a:ea typeface="Garamond"/>
                <a:cs typeface="Garamond"/>
                <a:sym typeface="Garamond"/>
              </a:defRPr>
            </a:lvl1pPr>
            <a:lvl2pPr indent="-228600" lvl="1" marL="914400" rtl="0" algn="l">
              <a:spcBef>
                <a:spcPts val="1200"/>
              </a:spcBef>
              <a:spcAft>
                <a:spcPts val="0"/>
              </a:spcAft>
              <a:buSzPts val="1400"/>
              <a:buNone/>
              <a:defRPr/>
            </a:lvl2pPr>
            <a:lvl3pPr indent="-228600" lvl="2" marL="1371600" rtl="0" algn="l">
              <a:spcBef>
                <a:spcPts val="1200"/>
              </a:spcBef>
              <a:spcAft>
                <a:spcPts val="0"/>
              </a:spcAft>
              <a:buSzPts val="1400"/>
              <a:buNone/>
              <a:defRPr/>
            </a:lvl3pPr>
            <a:lvl4pPr indent="-228600" lvl="3" marL="1828800" rtl="0" algn="l">
              <a:spcBef>
                <a:spcPts val="1200"/>
              </a:spcBef>
              <a:spcAft>
                <a:spcPts val="0"/>
              </a:spcAft>
              <a:buSzPts val="1400"/>
              <a:buNone/>
              <a:defRPr/>
            </a:lvl4pPr>
            <a:lvl5pPr indent="-228600" lvl="4" marL="2286000" rtl="0" algn="l">
              <a:spcBef>
                <a:spcPts val="1200"/>
              </a:spcBef>
              <a:spcAft>
                <a:spcPts val="0"/>
              </a:spcAft>
              <a:buSzPts val="1400"/>
              <a:buNone/>
              <a:defRPr/>
            </a:lvl5pPr>
            <a:lvl6pPr indent="-228600" lvl="5" marL="2743200" rtl="0" algn="l">
              <a:spcBef>
                <a:spcPts val="1200"/>
              </a:spcBef>
              <a:spcAft>
                <a:spcPts val="0"/>
              </a:spcAft>
              <a:buSzPts val="1400"/>
              <a:buNone/>
              <a:defRPr/>
            </a:lvl6pPr>
            <a:lvl7pPr indent="-228600" lvl="6" marL="3200400" rtl="0" algn="l">
              <a:spcBef>
                <a:spcPts val="1200"/>
              </a:spcBef>
              <a:spcAft>
                <a:spcPts val="0"/>
              </a:spcAft>
              <a:buSzPts val="1400"/>
              <a:buNone/>
              <a:defRPr/>
            </a:lvl7pPr>
            <a:lvl8pPr indent="-228600" lvl="7" marL="3657600" rtl="0" algn="l">
              <a:spcBef>
                <a:spcPts val="1200"/>
              </a:spcBef>
              <a:spcAft>
                <a:spcPts val="0"/>
              </a:spcAft>
              <a:buSzPts val="1400"/>
              <a:buNone/>
              <a:defRPr/>
            </a:lvl8pPr>
            <a:lvl9pPr indent="-228600" lvl="8" marL="4114800" rtl="0" algn="l">
              <a:spcBef>
                <a:spcPts val="1200"/>
              </a:spcBef>
              <a:spcAft>
                <a:spcPts val="1200"/>
              </a:spcAft>
              <a:buSzPts val="1400"/>
              <a:buNone/>
              <a:defRPr/>
            </a:lvl9pPr>
          </a:lstStyle>
          <a:p/>
        </p:txBody>
      </p:sp>
      <p:sp>
        <p:nvSpPr>
          <p:cNvPr id="58" name="Google Shape;58;p13"/>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400"/>
              <a:buNone/>
              <a:defRPr>
                <a:solidFill>
                  <a:srgbClr val="888888"/>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9" name="Google Shape;59;p13"/>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0" name="Google Shape;60;p13"/>
          <p:cNvSpPr txBox="1"/>
          <p:nvPr>
            <p:ph idx="12" type="sldNum"/>
          </p:nvPr>
        </p:nvSpPr>
        <p:spPr>
          <a:xfrm>
            <a:off x="6583680" y="4783455"/>
            <a:ext cx="2103000" cy="153900"/>
          </a:xfrm>
          <a:prstGeom prst="rect">
            <a:avLst/>
          </a:prstGeom>
          <a:noFill/>
          <a:ln>
            <a:noFill/>
          </a:ln>
        </p:spPr>
        <p:txBody>
          <a:bodyPr anchorCtr="0" anchor="t" bIns="0" lIns="0" spcFirstLastPara="1" rIns="0" wrap="square" tIns="0">
            <a:spAutoFit/>
          </a:bodyPr>
          <a:lstStyle>
            <a:lvl1pPr indent="0" lvl="0" rtl="0" algn="r">
              <a:spcBef>
                <a:spcPts val="0"/>
              </a:spcBef>
              <a:buNone/>
              <a:defRPr>
                <a:solidFill>
                  <a:srgbClr val="888888"/>
                </a:solidFill>
              </a:defRPr>
            </a:lvl1pPr>
            <a:lvl2pPr indent="0" lvl="1" rtl="0" algn="r">
              <a:spcBef>
                <a:spcPts val="0"/>
              </a:spcBef>
              <a:buNone/>
              <a:defRPr>
                <a:solidFill>
                  <a:srgbClr val="888888"/>
                </a:solidFill>
              </a:defRPr>
            </a:lvl2pPr>
            <a:lvl3pPr indent="0" lvl="2" rtl="0" algn="r">
              <a:spcBef>
                <a:spcPts val="0"/>
              </a:spcBef>
              <a:buNone/>
              <a:defRPr>
                <a:solidFill>
                  <a:srgbClr val="888888"/>
                </a:solidFill>
              </a:defRPr>
            </a:lvl3pPr>
            <a:lvl4pPr indent="0" lvl="3" rtl="0" algn="r">
              <a:spcBef>
                <a:spcPts val="0"/>
              </a:spcBef>
              <a:buNone/>
              <a:defRPr>
                <a:solidFill>
                  <a:srgbClr val="888888"/>
                </a:solidFill>
              </a:defRPr>
            </a:lvl4pPr>
            <a:lvl5pPr indent="0" lvl="4" rtl="0" algn="r">
              <a:spcBef>
                <a:spcPts val="0"/>
              </a:spcBef>
              <a:buNone/>
              <a:defRPr>
                <a:solidFill>
                  <a:srgbClr val="888888"/>
                </a:solidFill>
              </a:defRPr>
            </a:lvl5pPr>
            <a:lvl6pPr indent="0" lvl="5" rtl="0" algn="r">
              <a:spcBef>
                <a:spcPts val="0"/>
              </a:spcBef>
              <a:buNone/>
              <a:defRPr>
                <a:solidFill>
                  <a:srgbClr val="888888"/>
                </a:solidFill>
              </a:defRPr>
            </a:lvl6pPr>
            <a:lvl7pPr indent="0" lvl="6" rtl="0" algn="r">
              <a:spcBef>
                <a:spcPts val="0"/>
              </a:spcBef>
              <a:buNone/>
              <a:defRPr>
                <a:solidFill>
                  <a:srgbClr val="888888"/>
                </a:solidFill>
              </a:defRPr>
            </a:lvl7pPr>
            <a:lvl8pPr indent="0" lvl="7" rtl="0" algn="r">
              <a:spcBef>
                <a:spcPts val="0"/>
              </a:spcBef>
              <a:buNone/>
              <a:defRPr>
                <a:solidFill>
                  <a:srgbClr val="888888"/>
                </a:solidFill>
              </a:defRPr>
            </a:lvl8pPr>
            <a:lvl9pPr indent="0" lvl="8"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solidFill>
                <a:schemeClr val="dk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61" name="Shape 61"/>
        <p:cNvGrpSpPr/>
        <p:nvPr/>
      </p:nvGrpSpPr>
      <p:grpSpPr>
        <a:xfrm>
          <a:off x="0" y="0"/>
          <a:ext cx="0" cy="0"/>
          <a:chOff x="0" y="0"/>
          <a:chExt cx="0" cy="0"/>
        </a:xfrm>
      </p:grpSpPr>
      <p:sp>
        <p:nvSpPr>
          <p:cNvPr id="62" name="Google Shape;62;p14"/>
          <p:cNvSpPr txBox="1"/>
          <p:nvPr>
            <p:ph type="title"/>
          </p:nvPr>
        </p:nvSpPr>
        <p:spPr>
          <a:xfrm>
            <a:off x="1831339" y="452246"/>
            <a:ext cx="6872100" cy="5235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3000"/>
              <a:buNone/>
              <a:defRPr b="0" i="0" sz="3600">
                <a:solidFill>
                  <a:schemeClr val="dk1"/>
                </a:solidFill>
                <a:latin typeface="Garamond"/>
                <a:ea typeface="Garamond"/>
                <a:cs typeface="Garamond"/>
                <a:sym typeface="Garamond"/>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3" name="Google Shape;63;p14"/>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400"/>
              <a:buNone/>
              <a:defRPr>
                <a:solidFill>
                  <a:srgbClr val="888888"/>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4" name="Google Shape;64;p14"/>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5" name="Google Shape;65;p14"/>
          <p:cNvSpPr txBox="1"/>
          <p:nvPr>
            <p:ph idx="12" type="sldNum"/>
          </p:nvPr>
        </p:nvSpPr>
        <p:spPr>
          <a:xfrm>
            <a:off x="6583680" y="4783455"/>
            <a:ext cx="2103000" cy="153900"/>
          </a:xfrm>
          <a:prstGeom prst="rect">
            <a:avLst/>
          </a:prstGeom>
          <a:noFill/>
          <a:ln>
            <a:noFill/>
          </a:ln>
        </p:spPr>
        <p:txBody>
          <a:bodyPr anchorCtr="0" anchor="t" bIns="0" lIns="0" spcFirstLastPara="1" rIns="0" wrap="square" tIns="0">
            <a:spAutoFit/>
          </a:bodyPr>
          <a:lstStyle>
            <a:lvl1pPr indent="0" lvl="0" rtl="0" algn="r">
              <a:spcBef>
                <a:spcPts val="0"/>
              </a:spcBef>
              <a:buNone/>
              <a:defRPr>
                <a:solidFill>
                  <a:srgbClr val="888888"/>
                </a:solidFill>
              </a:defRPr>
            </a:lvl1pPr>
            <a:lvl2pPr indent="0" lvl="1" rtl="0" algn="r">
              <a:spcBef>
                <a:spcPts val="0"/>
              </a:spcBef>
              <a:buNone/>
              <a:defRPr>
                <a:solidFill>
                  <a:srgbClr val="888888"/>
                </a:solidFill>
              </a:defRPr>
            </a:lvl2pPr>
            <a:lvl3pPr indent="0" lvl="2" rtl="0" algn="r">
              <a:spcBef>
                <a:spcPts val="0"/>
              </a:spcBef>
              <a:buNone/>
              <a:defRPr>
                <a:solidFill>
                  <a:srgbClr val="888888"/>
                </a:solidFill>
              </a:defRPr>
            </a:lvl3pPr>
            <a:lvl4pPr indent="0" lvl="3" rtl="0" algn="r">
              <a:spcBef>
                <a:spcPts val="0"/>
              </a:spcBef>
              <a:buNone/>
              <a:defRPr>
                <a:solidFill>
                  <a:srgbClr val="888888"/>
                </a:solidFill>
              </a:defRPr>
            </a:lvl4pPr>
            <a:lvl5pPr indent="0" lvl="4" rtl="0" algn="r">
              <a:spcBef>
                <a:spcPts val="0"/>
              </a:spcBef>
              <a:buNone/>
              <a:defRPr>
                <a:solidFill>
                  <a:srgbClr val="888888"/>
                </a:solidFill>
              </a:defRPr>
            </a:lvl5pPr>
            <a:lvl6pPr indent="0" lvl="5" rtl="0" algn="r">
              <a:spcBef>
                <a:spcPts val="0"/>
              </a:spcBef>
              <a:buNone/>
              <a:defRPr>
                <a:solidFill>
                  <a:srgbClr val="888888"/>
                </a:solidFill>
              </a:defRPr>
            </a:lvl6pPr>
            <a:lvl7pPr indent="0" lvl="6" rtl="0" algn="r">
              <a:spcBef>
                <a:spcPts val="0"/>
              </a:spcBef>
              <a:buNone/>
              <a:defRPr>
                <a:solidFill>
                  <a:srgbClr val="888888"/>
                </a:solidFill>
              </a:defRPr>
            </a:lvl7pPr>
            <a:lvl8pPr indent="0" lvl="7" rtl="0" algn="r">
              <a:spcBef>
                <a:spcPts val="0"/>
              </a:spcBef>
              <a:buNone/>
              <a:defRPr>
                <a:solidFill>
                  <a:srgbClr val="888888"/>
                </a:solidFill>
              </a:defRPr>
            </a:lvl8pPr>
            <a:lvl9pPr indent="0" lvl="8"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solidFill>
                <a:schemeClr val="dk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showMasterSp="0" type="obj">
  <p:cSld name="OBJECT">
    <p:bg>
      <p:bgPr>
        <a:solidFill>
          <a:schemeClr val="lt1"/>
        </a:solidFill>
      </p:bgPr>
    </p:bg>
    <p:spTree>
      <p:nvGrpSpPr>
        <p:cNvPr id="66" name="Shape 66"/>
        <p:cNvGrpSpPr/>
        <p:nvPr/>
      </p:nvGrpSpPr>
      <p:grpSpPr>
        <a:xfrm>
          <a:off x="0" y="0"/>
          <a:ext cx="0" cy="0"/>
          <a:chOff x="0" y="0"/>
          <a:chExt cx="0" cy="0"/>
        </a:xfrm>
      </p:grpSpPr>
      <p:pic>
        <p:nvPicPr>
          <p:cNvPr id="67" name="Google Shape;67;p15"/>
          <p:cNvPicPr preferRelativeResize="0"/>
          <p:nvPr/>
        </p:nvPicPr>
        <p:blipFill rotWithShape="1">
          <a:blip r:embed="rId2">
            <a:alphaModFix/>
          </a:blip>
          <a:srcRect b="0" l="0" r="0" t="0"/>
          <a:stretch/>
        </p:blipFill>
        <p:spPr>
          <a:xfrm>
            <a:off x="0" y="0"/>
            <a:ext cx="6858001" cy="5143501"/>
          </a:xfrm>
          <a:prstGeom prst="rect">
            <a:avLst/>
          </a:prstGeom>
          <a:noFill/>
          <a:ln>
            <a:noFill/>
          </a:ln>
        </p:spPr>
      </p:pic>
      <p:sp>
        <p:nvSpPr>
          <p:cNvPr id="68" name="Google Shape;68;p15"/>
          <p:cNvSpPr/>
          <p:nvPr/>
        </p:nvSpPr>
        <p:spPr>
          <a:xfrm>
            <a:off x="0" y="0"/>
            <a:ext cx="9144000" cy="5143500"/>
          </a:xfrm>
          <a:custGeom>
            <a:rect b="b" l="l" r="r" t="t"/>
            <a:pathLst>
              <a:path extrusionOk="0" h="6858000" w="9144000">
                <a:moveTo>
                  <a:pt x="9144001" y="0"/>
                </a:moveTo>
                <a:lnTo>
                  <a:pt x="0" y="0"/>
                </a:lnTo>
                <a:lnTo>
                  <a:pt x="0" y="6857999"/>
                </a:lnTo>
                <a:lnTo>
                  <a:pt x="9144001" y="6857999"/>
                </a:lnTo>
                <a:lnTo>
                  <a:pt x="9144001" y="0"/>
                </a:lnTo>
                <a:close/>
              </a:path>
            </a:pathLst>
          </a:custGeom>
          <a:solidFill>
            <a:srgbClr val="FFFFFF">
              <a:alpha val="70200"/>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69" name="Google Shape;69;p15"/>
          <p:cNvPicPr preferRelativeResize="0"/>
          <p:nvPr/>
        </p:nvPicPr>
        <p:blipFill rotWithShape="1">
          <a:blip r:embed="rId3">
            <a:alphaModFix/>
          </a:blip>
          <a:srcRect b="0" l="0" r="0" t="0"/>
          <a:stretch/>
        </p:blipFill>
        <p:spPr>
          <a:xfrm>
            <a:off x="2286000" y="604948"/>
            <a:ext cx="3805927" cy="1223851"/>
          </a:xfrm>
          <a:prstGeom prst="rect">
            <a:avLst/>
          </a:prstGeom>
          <a:noFill/>
          <a:ln>
            <a:noFill/>
          </a:ln>
        </p:spPr>
      </p:pic>
      <p:sp>
        <p:nvSpPr>
          <p:cNvPr id="70" name="Google Shape;70;p15"/>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400"/>
              <a:buNone/>
              <a:defRPr>
                <a:solidFill>
                  <a:srgbClr val="888888"/>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1" name="Google Shape;71;p15"/>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2" name="Google Shape;72;p15"/>
          <p:cNvSpPr txBox="1"/>
          <p:nvPr>
            <p:ph idx="12" type="sldNum"/>
          </p:nvPr>
        </p:nvSpPr>
        <p:spPr>
          <a:xfrm>
            <a:off x="6583680" y="4783455"/>
            <a:ext cx="2103000" cy="153900"/>
          </a:xfrm>
          <a:prstGeom prst="rect">
            <a:avLst/>
          </a:prstGeom>
          <a:noFill/>
          <a:ln>
            <a:noFill/>
          </a:ln>
        </p:spPr>
        <p:txBody>
          <a:bodyPr anchorCtr="0" anchor="t" bIns="0" lIns="0" spcFirstLastPara="1" rIns="0" wrap="square" tIns="0">
            <a:spAutoFit/>
          </a:bodyPr>
          <a:lstStyle>
            <a:lvl1pPr indent="0" lvl="0" rtl="0" algn="r">
              <a:spcBef>
                <a:spcPts val="0"/>
              </a:spcBef>
              <a:buNone/>
              <a:defRPr>
                <a:solidFill>
                  <a:srgbClr val="888888"/>
                </a:solidFill>
              </a:defRPr>
            </a:lvl1pPr>
            <a:lvl2pPr indent="0" lvl="1" rtl="0" algn="r">
              <a:spcBef>
                <a:spcPts val="0"/>
              </a:spcBef>
              <a:buNone/>
              <a:defRPr>
                <a:solidFill>
                  <a:srgbClr val="888888"/>
                </a:solidFill>
              </a:defRPr>
            </a:lvl2pPr>
            <a:lvl3pPr indent="0" lvl="2" rtl="0" algn="r">
              <a:spcBef>
                <a:spcPts val="0"/>
              </a:spcBef>
              <a:buNone/>
              <a:defRPr>
                <a:solidFill>
                  <a:srgbClr val="888888"/>
                </a:solidFill>
              </a:defRPr>
            </a:lvl3pPr>
            <a:lvl4pPr indent="0" lvl="3" rtl="0" algn="r">
              <a:spcBef>
                <a:spcPts val="0"/>
              </a:spcBef>
              <a:buNone/>
              <a:defRPr>
                <a:solidFill>
                  <a:srgbClr val="888888"/>
                </a:solidFill>
              </a:defRPr>
            </a:lvl4pPr>
            <a:lvl5pPr indent="0" lvl="4" rtl="0" algn="r">
              <a:spcBef>
                <a:spcPts val="0"/>
              </a:spcBef>
              <a:buNone/>
              <a:defRPr>
                <a:solidFill>
                  <a:srgbClr val="888888"/>
                </a:solidFill>
              </a:defRPr>
            </a:lvl5pPr>
            <a:lvl6pPr indent="0" lvl="5" rtl="0" algn="r">
              <a:spcBef>
                <a:spcPts val="0"/>
              </a:spcBef>
              <a:buNone/>
              <a:defRPr>
                <a:solidFill>
                  <a:srgbClr val="888888"/>
                </a:solidFill>
              </a:defRPr>
            </a:lvl6pPr>
            <a:lvl7pPr indent="0" lvl="6" rtl="0" algn="r">
              <a:spcBef>
                <a:spcPts val="0"/>
              </a:spcBef>
              <a:buNone/>
              <a:defRPr>
                <a:solidFill>
                  <a:srgbClr val="888888"/>
                </a:solidFill>
              </a:defRPr>
            </a:lvl7pPr>
            <a:lvl8pPr indent="0" lvl="7" rtl="0" algn="r">
              <a:spcBef>
                <a:spcPts val="0"/>
              </a:spcBef>
              <a:buNone/>
              <a:defRPr>
                <a:solidFill>
                  <a:srgbClr val="888888"/>
                </a:solidFill>
              </a:defRPr>
            </a:lvl8pPr>
            <a:lvl9pPr indent="0" lvl="8"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solidFill>
                <a:schemeClr val="dk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2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21.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14.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2.png"/><Relationship Id="rId4" Type="http://schemas.openxmlformats.org/officeDocument/2006/relationships/image" Target="../media/image20.jpg"/><Relationship Id="rId5" Type="http://schemas.openxmlformats.org/officeDocument/2006/relationships/image" Target="../media/image1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1.png"/><Relationship Id="rId4" Type="http://schemas.openxmlformats.org/officeDocument/2006/relationships/image" Target="../media/image16.jpg"/><Relationship Id="rId5" Type="http://schemas.openxmlformats.org/officeDocument/2006/relationships/image" Target="../media/image18.png"/><Relationship Id="rId6" Type="http://schemas.openxmlformats.org/officeDocument/2006/relationships/image" Target="../media/image13.jpg"/><Relationship Id="rId7"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2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2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nvSpPr>
        <p:spPr>
          <a:xfrm>
            <a:off x="1673400" y="2155950"/>
            <a:ext cx="5797200" cy="415800"/>
          </a:xfrm>
          <a:prstGeom prst="rect">
            <a:avLst/>
          </a:prstGeom>
          <a:noFill/>
          <a:ln>
            <a:noFill/>
          </a:ln>
        </p:spPr>
        <p:txBody>
          <a:bodyPr anchorCtr="0" anchor="t" bIns="91425" lIns="91425" spcFirstLastPara="1" rIns="91425" wrap="square" tIns="91425">
            <a:noAutofit/>
          </a:bodyPr>
          <a:lstStyle/>
          <a:p>
            <a:pPr indent="0" lvl="0" marL="12700" rtl="0" algn="l">
              <a:spcBef>
                <a:spcPts val="0"/>
              </a:spcBef>
              <a:spcAft>
                <a:spcPts val="0"/>
              </a:spcAft>
              <a:buNone/>
            </a:pPr>
            <a:r>
              <a:rPr lang="en" sz="3600" cap="small">
                <a:solidFill>
                  <a:schemeClr val="dk1"/>
                </a:solidFill>
                <a:latin typeface="Garamond"/>
                <a:ea typeface="Garamond"/>
                <a:cs typeface="Garamond"/>
                <a:sym typeface="Garamond"/>
              </a:rPr>
              <a:t>Intro</a:t>
            </a:r>
            <a:r>
              <a:rPr lang="en" sz="2900">
                <a:solidFill>
                  <a:schemeClr val="dk1"/>
                </a:solidFill>
                <a:latin typeface="Times New Roman"/>
                <a:ea typeface="Times New Roman"/>
                <a:cs typeface="Times New Roman"/>
                <a:sym typeface="Times New Roman"/>
              </a:rPr>
              <a:t> </a:t>
            </a:r>
            <a:r>
              <a:rPr lang="en" sz="3600" cap="small">
                <a:solidFill>
                  <a:schemeClr val="dk1"/>
                </a:solidFill>
                <a:latin typeface="Garamond"/>
                <a:ea typeface="Garamond"/>
                <a:cs typeface="Garamond"/>
                <a:sym typeface="Garamond"/>
              </a:rPr>
              <a:t>to</a:t>
            </a:r>
            <a:r>
              <a:rPr lang="en" sz="2900">
                <a:solidFill>
                  <a:schemeClr val="dk1"/>
                </a:solidFill>
                <a:latin typeface="Times New Roman"/>
                <a:ea typeface="Times New Roman"/>
                <a:cs typeface="Times New Roman"/>
                <a:sym typeface="Times New Roman"/>
              </a:rPr>
              <a:t> </a:t>
            </a:r>
            <a:r>
              <a:rPr lang="en" sz="3600" cap="small">
                <a:solidFill>
                  <a:schemeClr val="dk1"/>
                </a:solidFill>
                <a:latin typeface="Garamond"/>
                <a:ea typeface="Garamond"/>
                <a:cs typeface="Garamond"/>
                <a:sym typeface="Garamond"/>
              </a:rPr>
              <a:t>Derivatives: Options</a:t>
            </a:r>
            <a:endParaRPr sz="3600" cap="small">
              <a:solidFill>
                <a:schemeClr val="dk1"/>
              </a:solidFill>
              <a:latin typeface="Garamond"/>
              <a:ea typeface="Garamond"/>
              <a:cs typeface="Garamond"/>
              <a:sym typeface="Garamond"/>
            </a:endParaRPr>
          </a:p>
          <a:p>
            <a:pPr indent="0" lvl="0" marL="12700" rtl="0" algn="l">
              <a:spcBef>
                <a:spcPts val="0"/>
              </a:spcBef>
              <a:spcAft>
                <a:spcPts val="0"/>
              </a:spcAft>
              <a:buClr>
                <a:schemeClr val="dk1"/>
              </a:buClr>
              <a:buFont typeface="Arial"/>
              <a:buNone/>
            </a:pPr>
            <a:r>
              <a:t/>
            </a:r>
            <a:endParaRPr sz="3600" cap="small">
              <a:solidFill>
                <a:schemeClr val="dk1"/>
              </a:solidFill>
              <a:latin typeface="Garamond"/>
              <a:ea typeface="Garamond"/>
              <a:cs typeface="Garamond"/>
              <a:sym typeface="Garamond"/>
            </a:endParaRPr>
          </a:p>
          <a:p>
            <a:pPr indent="0" lvl="0" marL="0" rtl="0" algn="l">
              <a:spcBef>
                <a:spcPts val="0"/>
              </a:spcBef>
              <a:spcAft>
                <a:spcPts val="0"/>
              </a:spcAft>
              <a:buNone/>
            </a:pPr>
            <a:r>
              <a:t/>
            </a:r>
            <a:endParaRPr sz="1800">
              <a:solidFill>
                <a:schemeClr val="dk1"/>
              </a:solidFill>
              <a:latin typeface="Old Standard TT"/>
              <a:ea typeface="Old Standard TT"/>
              <a:cs typeface="Old Standard TT"/>
              <a:sym typeface="Old Standard T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5"/>
          <p:cNvSpPr txBox="1"/>
          <p:nvPr/>
        </p:nvSpPr>
        <p:spPr>
          <a:xfrm>
            <a:off x="474775" y="250300"/>
            <a:ext cx="8115600" cy="4080300"/>
          </a:xfrm>
          <a:prstGeom prst="rect">
            <a:avLst/>
          </a:prstGeom>
          <a:noFill/>
          <a:ln>
            <a:noFill/>
          </a:ln>
        </p:spPr>
        <p:txBody>
          <a:bodyPr anchorCtr="0" anchor="t" bIns="0" lIns="0" spcFirstLastPara="1" rIns="0" wrap="square" tIns="88900">
            <a:spAutoFit/>
          </a:bodyPr>
          <a:lstStyle/>
          <a:p>
            <a:pPr indent="-323850" lvl="0" marL="457200" rtl="0" algn="l">
              <a:lnSpc>
                <a:spcPct val="115000"/>
              </a:lnSpc>
              <a:spcBef>
                <a:spcPts val="1200"/>
              </a:spcBef>
              <a:spcAft>
                <a:spcPts val="0"/>
              </a:spcAft>
              <a:buClr>
                <a:schemeClr val="dk1"/>
              </a:buClr>
              <a:buSzPts val="1500"/>
              <a:buChar char="●"/>
            </a:pPr>
            <a:r>
              <a:rPr b="1" lang="en" sz="1500">
                <a:solidFill>
                  <a:schemeClr val="dk1"/>
                </a:solidFill>
              </a:rPr>
              <a:t>Scenario 1: Stock Price Rises Above the Strike Price</a:t>
            </a:r>
            <a:endParaRPr b="1" sz="1500">
              <a:solidFill>
                <a:schemeClr val="dk1"/>
              </a:solidFill>
            </a:endParaRPr>
          </a:p>
          <a:p>
            <a:pPr indent="-323850" lvl="1" marL="914400" rtl="0" algn="l">
              <a:lnSpc>
                <a:spcPct val="115000"/>
              </a:lnSpc>
              <a:spcBef>
                <a:spcPts val="0"/>
              </a:spcBef>
              <a:spcAft>
                <a:spcPts val="0"/>
              </a:spcAft>
              <a:buClr>
                <a:schemeClr val="dk1"/>
              </a:buClr>
              <a:buSzPts val="1500"/>
              <a:buChar char="○"/>
            </a:pPr>
            <a:r>
              <a:rPr lang="en" sz="1500">
                <a:solidFill>
                  <a:schemeClr val="dk1"/>
                </a:solidFill>
              </a:rPr>
              <a:t>If, after two months, XYZ stock rises to $65, your call option allows you to buy the stock at $55, even though it's now worth $65 on the open market. You could exercise the option, purchasing the stock at $55, and then sell it immediately in the market for $65, securing a profit.</a:t>
            </a:r>
            <a:endParaRPr sz="1500">
              <a:solidFill>
                <a:schemeClr val="dk1"/>
              </a:solidFill>
            </a:endParaRPr>
          </a:p>
          <a:p>
            <a:pPr indent="-323850" lvl="1" marL="914400" rtl="0" algn="l">
              <a:lnSpc>
                <a:spcPct val="115000"/>
              </a:lnSpc>
              <a:spcBef>
                <a:spcPts val="0"/>
              </a:spcBef>
              <a:spcAft>
                <a:spcPts val="0"/>
              </a:spcAft>
              <a:buClr>
                <a:schemeClr val="dk1"/>
              </a:buClr>
              <a:buSzPts val="1500"/>
              <a:buChar char="○"/>
            </a:pPr>
            <a:r>
              <a:rPr lang="en" sz="1500">
                <a:solidFill>
                  <a:schemeClr val="dk1"/>
                </a:solidFill>
              </a:rPr>
              <a:t>Your profit would be the selling price minus the strike price minus the premium paid: $65 - $55 - $3 = $7 per share.</a:t>
            </a:r>
            <a:endParaRPr sz="1500">
              <a:solidFill>
                <a:schemeClr val="dk1"/>
              </a:solidFill>
            </a:endParaRPr>
          </a:p>
          <a:p>
            <a:pPr indent="0" lvl="0" marL="914400" rtl="0" algn="l">
              <a:lnSpc>
                <a:spcPct val="115000"/>
              </a:lnSpc>
              <a:spcBef>
                <a:spcPts val="1200"/>
              </a:spcBef>
              <a:spcAft>
                <a:spcPts val="0"/>
              </a:spcAft>
              <a:buNone/>
            </a:pPr>
            <a:r>
              <a:t/>
            </a:r>
            <a:endParaRPr sz="1500">
              <a:solidFill>
                <a:schemeClr val="dk1"/>
              </a:solidFill>
            </a:endParaRPr>
          </a:p>
          <a:p>
            <a:pPr indent="-323850" lvl="0" marL="457200" rtl="0" algn="l">
              <a:lnSpc>
                <a:spcPct val="115000"/>
              </a:lnSpc>
              <a:spcBef>
                <a:spcPts val="1200"/>
              </a:spcBef>
              <a:spcAft>
                <a:spcPts val="0"/>
              </a:spcAft>
              <a:buClr>
                <a:schemeClr val="dk1"/>
              </a:buClr>
              <a:buSzPts val="1500"/>
              <a:buChar char="●"/>
            </a:pPr>
            <a:r>
              <a:rPr b="1" lang="en" sz="1500">
                <a:solidFill>
                  <a:schemeClr val="dk1"/>
                </a:solidFill>
              </a:rPr>
              <a:t>Scenario 2: Stock Price Remains Below the Strike Price</a:t>
            </a:r>
            <a:endParaRPr b="1" sz="1500">
              <a:solidFill>
                <a:schemeClr val="dk1"/>
              </a:solidFill>
            </a:endParaRPr>
          </a:p>
          <a:p>
            <a:pPr indent="-323850" lvl="1" marL="914400" rtl="0" algn="l">
              <a:lnSpc>
                <a:spcPct val="115000"/>
              </a:lnSpc>
              <a:spcBef>
                <a:spcPts val="0"/>
              </a:spcBef>
              <a:spcAft>
                <a:spcPts val="0"/>
              </a:spcAft>
              <a:buClr>
                <a:schemeClr val="dk1"/>
              </a:buClr>
              <a:buSzPts val="1500"/>
              <a:buChar char="○"/>
            </a:pPr>
            <a:r>
              <a:rPr lang="en" sz="1500">
                <a:solidFill>
                  <a:schemeClr val="dk1"/>
                </a:solidFill>
              </a:rPr>
              <a:t>If, at expiration, XYZ stock is trading at $53, the call option is "out of the money," because the stock is trading below the strike price. Exercising the option would mean buying the stock for more than it's currently worth, so you choose not to exercise the option. Your loss is limited to the premium you paid for the option, which is $3 per share.</a:t>
            </a:r>
            <a:endParaRPr sz="2800">
              <a:latin typeface="Garamond"/>
              <a:ea typeface="Garamond"/>
              <a:cs typeface="Garamond"/>
              <a:sym typeface="Garamon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6"/>
          <p:cNvSpPr txBox="1"/>
          <p:nvPr>
            <p:ph type="title"/>
          </p:nvPr>
        </p:nvSpPr>
        <p:spPr>
          <a:xfrm>
            <a:off x="1831339" y="452246"/>
            <a:ext cx="6872100" cy="658200"/>
          </a:xfrm>
          <a:prstGeom prst="rect">
            <a:avLst/>
          </a:prstGeom>
          <a:noFill/>
          <a:ln>
            <a:noFill/>
          </a:ln>
        </p:spPr>
        <p:txBody>
          <a:bodyPr anchorCtr="0" anchor="t" bIns="0" lIns="0" spcFirstLastPara="1" rIns="0" wrap="square" tIns="255500">
            <a:spAutoFit/>
          </a:bodyPr>
          <a:lstStyle/>
          <a:p>
            <a:pPr indent="0" lvl="0" marL="12700" rtl="0" algn="l">
              <a:lnSpc>
                <a:spcPct val="100000"/>
              </a:lnSpc>
              <a:spcBef>
                <a:spcPts val="0"/>
              </a:spcBef>
              <a:spcAft>
                <a:spcPts val="0"/>
              </a:spcAft>
              <a:buNone/>
            </a:pPr>
            <a:r>
              <a:rPr lang="en" sz="2600" cap="small"/>
              <a:t>Other</a:t>
            </a:r>
            <a:r>
              <a:rPr lang="en" sz="2100">
                <a:latin typeface="Times New Roman"/>
                <a:ea typeface="Times New Roman"/>
                <a:cs typeface="Times New Roman"/>
                <a:sym typeface="Times New Roman"/>
              </a:rPr>
              <a:t> </a:t>
            </a:r>
            <a:r>
              <a:rPr lang="en" sz="2600" cap="small"/>
              <a:t>Key</a:t>
            </a:r>
            <a:r>
              <a:rPr lang="en" sz="2100">
                <a:latin typeface="Times New Roman"/>
                <a:ea typeface="Times New Roman"/>
                <a:cs typeface="Times New Roman"/>
                <a:sym typeface="Times New Roman"/>
              </a:rPr>
              <a:t> </a:t>
            </a:r>
            <a:r>
              <a:rPr lang="en" sz="2600" cap="small"/>
              <a:t>Terms</a:t>
            </a:r>
            <a:r>
              <a:rPr lang="en" sz="2100">
                <a:latin typeface="Times New Roman"/>
                <a:ea typeface="Times New Roman"/>
                <a:cs typeface="Times New Roman"/>
                <a:sym typeface="Times New Roman"/>
              </a:rPr>
              <a:t> </a:t>
            </a:r>
            <a:r>
              <a:rPr lang="en" sz="2600" cap="small"/>
              <a:t>To</a:t>
            </a:r>
            <a:r>
              <a:rPr lang="en" sz="2100">
                <a:latin typeface="Times New Roman"/>
                <a:ea typeface="Times New Roman"/>
                <a:cs typeface="Times New Roman"/>
                <a:sym typeface="Times New Roman"/>
              </a:rPr>
              <a:t> </a:t>
            </a:r>
            <a:r>
              <a:rPr lang="en" sz="2600" cap="small"/>
              <a:t>Know</a:t>
            </a:r>
            <a:endParaRPr sz="2600">
              <a:latin typeface="Times New Roman"/>
              <a:ea typeface="Times New Roman"/>
              <a:cs typeface="Times New Roman"/>
              <a:sym typeface="Times New Roman"/>
            </a:endParaRPr>
          </a:p>
        </p:txBody>
      </p:sp>
      <p:pic>
        <p:nvPicPr>
          <p:cNvPr id="135" name="Google Shape;135;p26"/>
          <p:cNvPicPr preferRelativeResize="0"/>
          <p:nvPr/>
        </p:nvPicPr>
        <p:blipFill rotWithShape="1">
          <a:blip r:embed="rId3">
            <a:alphaModFix/>
          </a:blip>
          <a:srcRect b="0" l="0" r="0" t="0"/>
          <a:stretch/>
        </p:blipFill>
        <p:spPr>
          <a:xfrm>
            <a:off x="2216406" y="1371600"/>
            <a:ext cx="4847837" cy="2295525"/>
          </a:xfrm>
          <a:prstGeom prst="rect">
            <a:avLst/>
          </a:prstGeom>
          <a:noFill/>
          <a:ln>
            <a:noFill/>
          </a:ln>
        </p:spPr>
      </p:pic>
      <p:sp>
        <p:nvSpPr>
          <p:cNvPr id="136" name="Google Shape;136;p26"/>
          <p:cNvSpPr txBox="1"/>
          <p:nvPr/>
        </p:nvSpPr>
        <p:spPr>
          <a:xfrm>
            <a:off x="2021837" y="3988689"/>
            <a:ext cx="5611495" cy="561022"/>
          </a:xfrm>
          <a:prstGeom prst="rect">
            <a:avLst/>
          </a:prstGeom>
          <a:noFill/>
          <a:ln>
            <a:noFill/>
          </a:ln>
        </p:spPr>
        <p:txBody>
          <a:bodyPr anchorCtr="0" anchor="t" bIns="0" lIns="0" spcFirstLastPara="1" rIns="0" wrap="square" tIns="31750">
            <a:spAutoFit/>
          </a:bodyPr>
          <a:lstStyle/>
          <a:p>
            <a:pPr indent="0" lvl="0" marL="12700" marR="5080" rtl="0" algn="l">
              <a:lnSpc>
                <a:spcPct val="117083"/>
              </a:lnSpc>
              <a:spcBef>
                <a:spcPts val="0"/>
              </a:spcBef>
              <a:spcAft>
                <a:spcPts val="0"/>
              </a:spcAft>
              <a:buNone/>
            </a:pPr>
            <a:r>
              <a:rPr lang="en" sz="2400">
                <a:latin typeface="Garamond"/>
                <a:ea typeface="Garamond"/>
                <a:cs typeface="Garamond"/>
                <a:sym typeface="Garamond"/>
              </a:rPr>
              <a:t>What is the difference between the price of the underlying asset and the strike price?</a:t>
            </a:r>
            <a:endParaRPr sz="2400">
              <a:latin typeface="Garamond"/>
              <a:ea typeface="Garamond"/>
              <a:cs typeface="Garamond"/>
              <a:sym typeface="Garamon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7"/>
          <p:cNvSpPr txBox="1"/>
          <p:nvPr>
            <p:ph type="title"/>
          </p:nvPr>
        </p:nvSpPr>
        <p:spPr>
          <a:xfrm>
            <a:off x="1831339" y="452246"/>
            <a:ext cx="68721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 cap="small"/>
              <a:t>2 Types</a:t>
            </a:r>
            <a:r>
              <a:rPr lang="en" sz="2900">
                <a:latin typeface="Times New Roman"/>
                <a:ea typeface="Times New Roman"/>
                <a:cs typeface="Times New Roman"/>
                <a:sym typeface="Times New Roman"/>
              </a:rPr>
              <a:t> </a:t>
            </a:r>
            <a:r>
              <a:rPr lang="en" cap="small"/>
              <a:t>of</a:t>
            </a:r>
            <a:r>
              <a:rPr lang="en" sz="2900">
                <a:latin typeface="Times New Roman"/>
                <a:ea typeface="Times New Roman"/>
                <a:cs typeface="Times New Roman"/>
                <a:sym typeface="Times New Roman"/>
              </a:rPr>
              <a:t> </a:t>
            </a:r>
            <a:r>
              <a:rPr lang="en" cap="small"/>
              <a:t>Options</a:t>
            </a:r>
            <a:endParaRPr sz="2900">
              <a:latin typeface="Times New Roman"/>
              <a:ea typeface="Times New Roman"/>
              <a:cs typeface="Times New Roman"/>
              <a:sym typeface="Times New Roman"/>
            </a:endParaRPr>
          </a:p>
        </p:txBody>
      </p:sp>
      <p:sp>
        <p:nvSpPr>
          <p:cNvPr id="142" name="Google Shape;142;p27"/>
          <p:cNvSpPr txBox="1"/>
          <p:nvPr>
            <p:ph idx="1" type="body"/>
          </p:nvPr>
        </p:nvSpPr>
        <p:spPr>
          <a:xfrm>
            <a:off x="1859989" y="1357126"/>
            <a:ext cx="6814800" cy="21843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b="1" lang="en">
                <a:latin typeface="Garamond"/>
                <a:ea typeface="Garamond"/>
                <a:cs typeface="Garamond"/>
                <a:sym typeface="Garamond"/>
              </a:rPr>
              <a:t>American Options – </a:t>
            </a:r>
            <a:r>
              <a:rPr lang="en"/>
              <a:t>buyer can exercise the option early, at any point up until expiration</a:t>
            </a:r>
            <a:endParaRPr/>
          </a:p>
          <a:p>
            <a:pPr indent="0" lvl="0" marL="0" rtl="0" algn="l">
              <a:lnSpc>
                <a:spcPct val="100000"/>
              </a:lnSpc>
              <a:spcBef>
                <a:spcPts val="1305"/>
              </a:spcBef>
              <a:spcAft>
                <a:spcPts val="0"/>
              </a:spcAft>
              <a:buNone/>
            </a:pPr>
            <a:r>
              <a:t/>
            </a:r>
            <a:endParaRPr/>
          </a:p>
          <a:p>
            <a:pPr indent="0" lvl="0" marL="12700" marR="66040" rtl="0" algn="l">
              <a:lnSpc>
                <a:spcPct val="100800"/>
              </a:lnSpc>
              <a:spcBef>
                <a:spcPts val="1200"/>
              </a:spcBef>
              <a:spcAft>
                <a:spcPts val="1200"/>
              </a:spcAft>
              <a:buNone/>
            </a:pPr>
            <a:r>
              <a:rPr b="1" lang="en">
                <a:latin typeface="Garamond"/>
                <a:ea typeface="Garamond"/>
                <a:cs typeface="Garamond"/>
                <a:sym typeface="Garamond"/>
              </a:rPr>
              <a:t>European Options – </a:t>
            </a:r>
            <a:r>
              <a:rPr lang="en"/>
              <a:t>buyer cannot exercise option early and has to wait until expiration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8"/>
          <p:cNvSpPr txBox="1"/>
          <p:nvPr>
            <p:ph type="title"/>
          </p:nvPr>
        </p:nvSpPr>
        <p:spPr>
          <a:xfrm>
            <a:off x="1831339" y="476630"/>
            <a:ext cx="6449100" cy="505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 sz="3200" cap="small"/>
              <a:t>Payoff Diagram For Buying A Call</a:t>
            </a:r>
            <a:endParaRPr sz="3200"/>
          </a:p>
        </p:txBody>
      </p:sp>
      <p:pic>
        <p:nvPicPr>
          <p:cNvPr id="148" name="Google Shape;148;p28"/>
          <p:cNvPicPr preferRelativeResize="0"/>
          <p:nvPr/>
        </p:nvPicPr>
        <p:blipFill rotWithShape="1">
          <a:blip r:embed="rId3">
            <a:alphaModFix/>
          </a:blip>
          <a:srcRect b="0" l="0" r="0" t="0"/>
          <a:stretch/>
        </p:blipFill>
        <p:spPr>
          <a:xfrm>
            <a:off x="2286000" y="1543050"/>
            <a:ext cx="4114800" cy="30860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9"/>
          <p:cNvSpPr txBox="1"/>
          <p:nvPr>
            <p:ph type="title"/>
          </p:nvPr>
        </p:nvSpPr>
        <p:spPr>
          <a:xfrm>
            <a:off x="1831339" y="476630"/>
            <a:ext cx="6252900" cy="505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 sz="3200" cap="small"/>
              <a:t>Payoff Diagram For Buying A Put</a:t>
            </a:r>
            <a:endParaRPr sz="3200"/>
          </a:p>
        </p:txBody>
      </p:sp>
      <p:pic>
        <p:nvPicPr>
          <p:cNvPr id="154" name="Google Shape;154;p29"/>
          <p:cNvPicPr preferRelativeResize="0"/>
          <p:nvPr/>
        </p:nvPicPr>
        <p:blipFill rotWithShape="1">
          <a:blip r:embed="rId3">
            <a:alphaModFix/>
          </a:blip>
          <a:srcRect b="0" l="0" r="0" t="0"/>
          <a:stretch/>
        </p:blipFill>
        <p:spPr>
          <a:xfrm>
            <a:off x="2514600" y="1485900"/>
            <a:ext cx="4114800" cy="30860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0"/>
          <p:cNvSpPr txBox="1"/>
          <p:nvPr>
            <p:ph type="title"/>
          </p:nvPr>
        </p:nvSpPr>
        <p:spPr>
          <a:xfrm>
            <a:off x="1831339" y="452246"/>
            <a:ext cx="60453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 cap="small"/>
              <a:t>Summary</a:t>
            </a:r>
            <a:r>
              <a:rPr lang="en" sz="2900">
                <a:latin typeface="Times New Roman"/>
                <a:ea typeface="Times New Roman"/>
                <a:cs typeface="Times New Roman"/>
                <a:sym typeface="Times New Roman"/>
              </a:rPr>
              <a:t> </a:t>
            </a:r>
            <a:r>
              <a:rPr lang="en" cap="small"/>
              <a:t>Of</a:t>
            </a:r>
            <a:r>
              <a:rPr lang="en" sz="2900">
                <a:latin typeface="Times New Roman"/>
                <a:ea typeface="Times New Roman"/>
                <a:cs typeface="Times New Roman"/>
                <a:sym typeface="Times New Roman"/>
              </a:rPr>
              <a:t> </a:t>
            </a:r>
            <a:r>
              <a:rPr lang="en" cap="small"/>
              <a:t>Payoff</a:t>
            </a:r>
            <a:r>
              <a:rPr lang="en" sz="2900">
                <a:latin typeface="Times New Roman"/>
                <a:ea typeface="Times New Roman"/>
                <a:cs typeface="Times New Roman"/>
                <a:sym typeface="Times New Roman"/>
              </a:rPr>
              <a:t> </a:t>
            </a:r>
            <a:r>
              <a:rPr lang="en" cap="small"/>
              <a:t>Diagrams</a:t>
            </a:r>
            <a:endParaRPr sz="2900">
              <a:latin typeface="Times New Roman"/>
              <a:ea typeface="Times New Roman"/>
              <a:cs typeface="Times New Roman"/>
              <a:sym typeface="Times New Roman"/>
            </a:endParaRPr>
          </a:p>
        </p:txBody>
      </p:sp>
      <p:pic>
        <p:nvPicPr>
          <p:cNvPr id="160" name="Google Shape;160;p30"/>
          <p:cNvPicPr preferRelativeResize="0"/>
          <p:nvPr/>
        </p:nvPicPr>
        <p:blipFill rotWithShape="1">
          <a:blip r:embed="rId3">
            <a:alphaModFix/>
          </a:blip>
          <a:srcRect b="0" l="0" r="0" t="32993"/>
          <a:stretch/>
        </p:blipFill>
        <p:spPr>
          <a:xfrm>
            <a:off x="2543025" y="1543526"/>
            <a:ext cx="4330075" cy="25998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1"/>
          <p:cNvSpPr txBox="1"/>
          <p:nvPr>
            <p:ph type="title"/>
          </p:nvPr>
        </p:nvSpPr>
        <p:spPr>
          <a:xfrm>
            <a:off x="1568239" y="129721"/>
            <a:ext cx="68721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 cap="small"/>
              <a:t>Concept</a:t>
            </a:r>
            <a:r>
              <a:rPr lang="en" sz="2900">
                <a:latin typeface="Times New Roman"/>
                <a:ea typeface="Times New Roman"/>
                <a:cs typeface="Times New Roman"/>
                <a:sym typeface="Times New Roman"/>
              </a:rPr>
              <a:t> </a:t>
            </a:r>
            <a:r>
              <a:rPr lang="en" cap="small"/>
              <a:t>of</a:t>
            </a:r>
            <a:r>
              <a:rPr lang="en" sz="2900">
                <a:latin typeface="Times New Roman"/>
                <a:ea typeface="Times New Roman"/>
                <a:cs typeface="Times New Roman"/>
                <a:sym typeface="Times New Roman"/>
              </a:rPr>
              <a:t> </a:t>
            </a:r>
            <a:r>
              <a:rPr lang="en" cap="small"/>
              <a:t>Moneyness</a:t>
            </a:r>
            <a:endParaRPr sz="2900">
              <a:latin typeface="Times New Roman"/>
              <a:ea typeface="Times New Roman"/>
              <a:cs typeface="Times New Roman"/>
              <a:sym typeface="Times New Roman"/>
            </a:endParaRPr>
          </a:p>
        </p:txBody>
      </p:sp>
      <p:sp>
        <p:nvSpPr>
          <p:cNvPr id="166" name="Google Shape;166;p31"/>
          <p:cNvSpPr txBox="1"/>
          <p:nvPr/>
        </p:nvSpPr>
        <p:spPr>
          <a:xfrm>
            <a:off x="407401" y="1263775"/>
            <a:ext cx="8153700" cy="1860000"/>
          </a:xfrm>
          <a:prstGeom prst="rect">
            <a:avLst/>
          </a:prstGeom>
          <a:noFill/>
          <a:ln>
            <a:noFill/>
          </a:ln>
        </p:spPr>
        <p:txBody>
          <a:bodyPr anchorCtr="0" anchor="t" bIns="0" lIns="0" spcFirstLastPara="1" rIns="0" wrap="square" tIns="12700">
            <a:spAutoFit/>
          </a:bodyPr>
          <a:lstStyle/>
          <a:p>
            <a:pPr indent="-342900" lvl="0" marL="355600" marR="200025" rtl="0" algn="l">
              <a:lnSpc>
                <a:spcPct val="100000"/>
              </a:lnSpc>
              <a:spcBef>
                <a:spcPts val="0"/>
              </a:spcBef>
              <a:spcAft>
                <a:spcPts val="0"/>
              </a:spcAft>
              <a:buSzPts val="3000"/>
              <a:buFont typeface="Arial"/>
              <a:buChar char="■"/>
            </a:pPr>
            <a:r>
              <a:rPr lang="en" sz="3000">
                <a:latin typeface="Garamond"/>
                <a:ea typeface="Garamond"/>
                <a:cs typeface="Garamond"/>
                <a:sym typeface="Garamond"/>
              </a:rPr>
              <a:t>Options are heavily dependent on the concept of	moneyness – relative position of the price of the underlying asset with respect to the strike price of	the option</a:t>
            </a:r>
            <a:endParaRPr sz="2000">
              <a:latin typeface="Garamond"/>
              <a:ea typeface="Garamond"/>
              <a:cs typeface="Garamond"/>
              <a:sym typeface="Garamon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2"/>
          <p:cNvSpPr txBox="1"/>
          <p:nvPr>
            <p:ph type="title"/>
          </p:nvPr>
        </p:nvSpPr>
        <p:spPr>
          <a:xfrm>
            <a:off x="1568239" y="129721"/>
            <a:ext cx="68721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 cap="small"/>
              <a:t>Concept</a:t>
            </a:r>
            <a:r>
              <a:rPr lang="en" sz="2900">
                <a:latin typeface="Times New Roman"/>
                <a:ea typeface="Times New Roman"/>
                <a:cs typeface="Times New Roman"/>
                <a:sym typeface="Times New Roman"/>
              </a:rPr>
              <a:t> </a:t>
            </a:r>
            <a:r>
              <a:rPr lang="en" cap="small"/>
              <a:t>of</a:t>
            </a:r>
            <a:r>
              <a:rPr lang="en" sz="2900">
                <a:latin typeface="Times New Roman"/>
                <a:ea typeface="Times New Roman"/>
                <a:cs typeface="Times New Roman"/>
                <a:sym typeface="Times New Roman"/>
              </a:rPr>
              <a:t> </a:t>
            </a:r>
            <a:r>
              <a:rPr lang="en" cap="small"/>
              <a:t>Moneyness</a:t>
            </a:r>
            <a:endParaRPr sz="2900">
              <a:latin typeface="Times New Roman"/>
              <a:ea typeface="Times New Roman"/>
              <a:cs typeface="Times New Roman"/>
              <a:sym typeface="Times New Roman"/>
            </a:endParaRPr>
          </a:p>
        </p:txBody>
      </p:sp>
      <p:sp>
        <p:nvSpPr>
          <p:cNvPr id="172" name="Google Shape;172;p32"/>
          <p:cNvSpPr txBox="1"/>
          <p:nvPr/>
        </p:nvSpPr>
        <p:spPr>
          <a:xfrm>
            <a:off x="381926" y="885000"/>
            <a:ext cx="8153700" cy="3373500"/>
          </a:xfrm>
          <a:prstGeom prst="rect">
            <a:avLst/>
          </a:prstGeom>
          <a:noFill/>
          <a:ln>
            <a:noFill/>
          </a:ln>
        </p:spPr>
        <p:txBody>
          <a:bodyPr anchorCtr="0" anchor="t" bIns="0" lIns="0" spcFirstLastPara="1" rIns="0" wrap="square" tIns="12700">
            <a:spAutoFit/>
          </a:bodyPr>
          <a:lstStyle/>
          <a:p>
            <a:pPr indent="0" lvl="0" marL="457200" marR="200025" rtl="0" algn="l">
              <a:spcBef>
                <a:spcPts val="0"/>
              </a:spcBef>
              <a:spcAft>
                <a:spcPts val="0"/>
              </a:spcAft>
              <a:buNone/>
            </a:pPr>
            <a:r>
              <a:t/>
            </a:r>
            <a:endParaRPr sz="3000">
              <a:solidFill>
                <a:schemeClr val="dk1"/>
              </a:solidFill>
              <a:latin typeface="Garamond"/>
              <a:ea typeface="Garamond"/>
              <a:cs typeface="Garamond"/>
              <a:sym typeface="Garamond"/>
            </a:endParaRPr>
          </a:p>
          <a:p>
            <a:pPr indent="-381000" lvl="1" marL="914400" rtl="0" algn="l">
              <a:spcBef>
                <a:spcPts val="600"/>
              </a:spcBef>
              <a:spcAft>
                <a:spcPts val="0"/>
              </a:spcAft>
              <a:buClr>
                <a:schemeClr val="dk1"/>
              </a:buClr>
              <a:buSzPts val="2400"/>
              <a:buChar char="■"/>
            </a:pPr>
            <a:r>
              <a:rPr lang="en" sz="2400">
                <a:solidFill>
                  <a:schemeClr val="dk1"/>
                </a:solidFill>
                <a:latin typeface="Garamond"/>
                <a:ea typeface="Garamond"/>
                <a:cs typeface="Garamond"/>
                <a:sym typeface="Garamond"/>
              </a:rPr>
              <a:t>In the Money</a:t>
            </a:r>
            <a:endParaRPr sz="2400">
              <a:solidFill>
                <a:schemeClr val="dk1"/>
              </a:solidFill>
              <a:latin typeface="Garamond"/>
              <a:ea typeface="Garamond"/>
              <a:cs typeface="Garamond"/>
              <a:sym typeface="Garamond"/>
            </a:endParaRPr>
          </a:p>
          <a:p>
            <a:pPr indent="-355600" lvl="2" marL="1371600" rtl="0" algn="l">
              <a:spcBef>
                <a:spcPts val="520"/>
              </a:spcBef>
              <a:spcAft>
                <a:spcPts val="0"/>
              </a:spcAft>
              <a:buClr>
                <a:schemeClr val="dk1"/>
              </a:buClr>
              <a:buSzPts val="2000"/>
              <a:buChar char="■"/>
            </a:pPr>
            <a:r>
              <a:rPr lang="en" sz="2000">
                <a:solidFill>
                  <a:schemeClr val="dk1"/>
                </a:solidFill>
                <a:latin typeface="Garamond"/>
                <a:ea typeface="Garamond"/>
                <a:cs typeface="Garamond"/>
                <a:sym typeface="Garamond"/>
              </a:rPr>
              <a:t>If expiration were today, the option would have value</a:t>
            </a:r>
            <a:endParaRPr sz="2000">
              <a:solidFill>
                <a:schemeClr val="dk1"/>
              </a:solidFill>
              <a:latin typeface="Garamond"/>
              <a:ea typeface="Garamond"/>
              <a:cs typeface="Garamond"/>
              <a:sym typeface="Garamond"/>
            </a:endParaRPr>
          </a:p>
          <a:p>
            <a:pPr indent="-381000" lvl="1" marL="914400" rtl="0" algn="l">
              <a:spcBef>
                <a:spcPts val="484"/>
              </a:spcBef>
              <a:spcAft>
                <a:spcPts val="0"/>
              </a:spcAft>
              <a:buClr>
                <a:schemeClr val="dk1"/>
              </a:buClr>
              <a:buSzPts val="2400"/>
              <a:buChar char="■"/>
            </a:pPr>
            <a:r>
              <a:rPr lang="en" sz="2400">
                <a:solidFill>
                  <a:schemeClr val="dk1"/>
                </a:solidFill>
                <a:latin typeface="Garamond"/>
                <a:ea typeface="Garamond"/>
                <a:cs typeface="Garamond"/>
                <a:sym typeface="Garamond"/>
              </a:rPr>
              <a:t>At the Money</a:t>
            </a:r>
            <a:endParaRPr sz="2400">
              <a:solidFill>
                <a:schemeClr val="dk1"/>
              </a:solidFill>
              <a:latin typeface="Garamond"/>
              <a:ea typeface="Garamond"/>
              <a:cs typeface="Garamond"/>
              <a:sym typeface="Garamond"/>
            </a:endParaRPr>
          </a:p>
          <a:p>
            <a:pPr indent="-355600" lvl="2" marL="1371600" rtl="0" algn="l">
              <a:spcBef>
                <a:spcPts val="520"/>
              </a:spcBef>
              <a:spcAft>
                <a:spcPts val="0"/>
              </a:spcAft>
              <a:buClr>
                <a:schemeClr val="dk1"/>
              </a:buClr>
              <a:buSzPts val="2000"/>
              <a:buChar char="■"/>
            </a:pPr>
            <a:r>
              <a:rPr lang="en" sz="2000">
                <a:solidFill>
                  <a:schemeClr val="dk1"/>
                </a:solidFill>
                <a:latin typeface="Garamond"/>
                <a:ea typeface="Garamond"/>
                <a:cs typeface="Garamond"/>
                <a:sym typeface="Garamond"/>
              </a:rPr>
              <a:t>Strike price = Spot price</a:t>
            </a:r>
            <a:endParaRPr sz="2000">
              <a:solidFill>
                <a:schemeClr val="dk1"/>
              </a:solidFill>
              <a:latin typeface="Garamond"/>
              <a:ea typeface="Garamond"/>
              <a:cs typeface="Garamond"/>
              <a:sym typeface="Garamond"/>
            </a:endParaRPr>
          </a:p>
          <a:p>
            <a:pPr indent="-381000" lvl="1" marL="914400" rtl="0" algn="l">
              <a:spcBef>
                <a:spcPts val="610"/>
              </a:spcBef>
              <a:spcAft>
                <a:spcPts val="0"/>
              </a:spcAft>
              <a:buClr>
                <a:schemeClr val="dk1"/>
              </a:buClr>
              <a:buSzPts val="2400"/>
              <a:buChar char="■"/>
            </a:pPr>
            <a:r>
              <a:rPr lang="en" sz="2400">
                <a:solidFill>
                  <a:schemeClr val="dk1"/>
                </a:solidFill>
                <a:latin typeface="Garamond"/>
                <a:ea typeface="Garamond"/>
                <a:cs typeface="Garamond"/>
                <a:sym typeface="Garamond"/>
              </a:rPr>
              <a:t>Out of the Money</a:t>
            </a:r>
            <a:endParaRPr sz="2400">
              <a:solidFill>
                <a:schemeClr val="dk1"/>
              </a:solidFill>
              <a:latin typeface="Garamond"/>
              <a:ea typeface="Garamond"/>
              <a:cs typeface="Garamond"/>
              <a:sym typeface="Garamond"/>
            </a:endParaRPr>
          </a:p>
          <a:p>
            <a:pPr indent="-355600" lvl="2" marL="1371600" rtl="0" algn="l">
              <a:spcBef>
                <a:spcPts val="425"/>
              </a:spcBef>
              <a:spcAft>
                <a:spcPts val="0"/>
              </a:spcAft>
              <a:buClr>
                <a:schemeClr val="dk1"/>
              </a:buClr>
              <a:buSzPts val="2000"/>
              <a:buChar char="■"/>
            </a:pPr>
            <a:r>
              <a:rPr lang="en" sz="2000">
                <a:solidFill>
                  <a:schemeClr val="dk1"/>
                </a:solidFill>
                <a:latin typeface="Garamond"/>
                <a:ea typeface="Garamond"/>
                <a:cs typeface="Garamond"/>
                <a:sym typeface="Garamond"/>
              </a:rPr>
              <a:t>If expiration were today, the option would be worthless</a:t>
            </a:r>
            <a:endParaRPr sz="2000">
              <a:solidFill>
                <a:schemeClr val="dk1"/>
              </a:solidFill>
              <a:latin typeface="Garamond"/>
              <a:ea typeface="Garamond"/>
              <a:cs typeface="Garamond"/>
              <a:sym typeface="Garamond"/>
            </a:endParaRPr>
          </a:p>
          <a:p>
            <a:pPr indent="0" lvl="0" marL="457200" marR="200025" rtl="0" algn="l">
              <a:lnSpc>
                <a:spcPct val="100000"/>
              </a:lnSpc>
              <a:spcBef>
                <a:spcPts val="0"/>
              </a:spcBef>
              <a:spcAft>
                <a:spcPts val="0"/>
              </a:spcAft>
              <a:buNone/>
            </a:pPr>
            <a:r>
              <a:t/>
            </a:r>
            <a:endParaRPr sz="3000">
              <a:latin typeface="Garamond"/>
              <a:ea typeface="Garamond"/>
              <a:cs typeface="Garamond"/>
              <a:sym typeface="Garamon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3"/>
          <p:cNvSpPr txBox="1"/>
          <p:nvPr>
            <p:ph type="title"/>
          </p:nvPr>
        </p:nvSpPr>
        <p:spPr>
          <a:xfrm>
            <a:off x="1831339" y="265521"/>
            <a:ext cx="68721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 cap="small"/>
              <a:t>Why</a:t>
            </a:r>
            <a:r>
              <a:rPr lang="en" sz="2900">
                <a:latin typeface="Times New Roman"/>
                <a:ea typeface="Times New Roman"/>
                <a:cs typeface="Times New Roman"/>
                <a:sym typeface="Times New Roman"/>
              </a:rPr>
              <a:t> </a:t>
            </a:r>
            <a:r>
              <a:rPr lang="en" cap="small"/>
              <a:t>People</a:t>
            </a:r>
            <a:r>
              <a:rPr lang="en" sz="2900">
                <a:latin typeface="Times New Roman"/>
                <a:ea typeface="Times New Roman"/>
                <a:cs typeface="Times New Roman"/>
                <a:sym typeface="Times New Roman"/>
              </a:rPr>
              <a:t> </a:t>
            </a:r>
            <a:r>
              <a:rPr lang="en" cap="small"/>
              <a:t>Trade</a:t>
            </a:r>
            <a:r>
              <a:rPr lang="en" sz="2900">
                <a:latin typeface="Times New Roman"/>
                <a:ea typeface="Times New Roman"/>
                <a:cs typeface="Times New Roman"/>
                <a:sym typeface="Times New Roman"/>
              </a:rPr>
              <a:t> </a:t>
            </a:r>
            <a:r>
              <a:rPr lang="en" cap="small"/>
              <a:t>Options</a:t>
            </a:r>
            <a:endParaRPr sz="2900">
              <a:latin typeface="Times New Roman"/>
              <a:ea typeface="Times New Roman"/>
              <a:cs typeface="Times New Roman"/>
              <a:sym typeface="Times New Roman"/>
            </a:endParaRPr>
          </a:p>
        </p:txBody>
      </p:sp>
      <p:sp>
        <p:nvSpPr>
          <p:cNvPr id="178" name="Google Shape;178;p33"/>
          <p:cNvSpPr txBox="1"/>
          <p:nvPr/>
        </p:nvSpPr>
        <p:spPr>
          <a:xfrm>
            <a:off x="1568039" y="1113276"/>
            <a:ext cx="6421800" cy="1727100"/>
          </a:xfrm>
          <a:prstGeom prst="rect">
            <a:avLst/>
          </a:prstGeom>
          <a:noFill/>
          <a:ln>
            <a:noFill/>
          </a:ln>
        </p:spPr>
        <p:txBody>
          <a:bodyPr anchorCtr="0" anchor="t" bIns="0" lIns="0" spcFirstLastPara="1" rIns="0" wrap="square" tIns="88900">
            <a:spAutoFit/>
          </a:bodyPr>
          <a:lstStyle/>
          <a:p>
            <a:pPr indent="-342265" lvl="0" marL="354965" rtl="0" algn="l">
              <a:lnSpc>
                <a:spcPct val="100000"/>
              </a:lnSpc>
              <a:spcBef>
                <a:spcPts val="0"/>
              </a:spcBef>
              <a:spcAft>
                <a:spcPts val="0"/>
              </a:spcAft>
              <a:buSzPts val="2400"/>
              <a:buFont typeface="Arial"/>
              <a:buChar char="■"/>
            </a:pPr>
            <a:r>
              <a:rPr lang="en" sz="2400">
                <a:latin typeface="Garamond"/>
                <a:ea typeface="Garamond"/>
                <a:cs typeface="Garamond"/>
                <a:sym typeface="Garamond"/>
              </a:rPr>
              <a:t>Leverage</a:t>
            </a:r>
            <a:endParaRPr sz="2400">
              <a:latin typeface="Garamond"/>
              <a:ea typeface="Garamond"/>
              <a:cs typeface="Garamond"/>
              <a:sym typeface="Garamond"/>
            </a:endParaRPr>
          </a:p>
          <a:p>
            <a:pPr indent="-342265" lvl="0" marL="354965" rtl="0" algn="l">
              <a:lnSpc>
                <a:spcPct val="100000"/>
              </a:lnSpc>
              <a:spcBef>
                <a:spcPts val="600"/>
              </a:spcBef>
              <a:spcAft>
                <a:spcPts val="0"/>
              </a:spcAft>
              <a:buSzPts val="2400"/>
              <a:buFont typeface="Arial"/>
              <a:buChar char="■"/>
            </a:pPr>
            <a:r>
              <a:rPr lang="en" sz="2400">
                <a:latin typeface="Garamond"/>
                <a:ea typeface="Garamond"/>
                <a:cs typeface="Garamond"/>
                <a:sym typeface="Garamond"/>
              </a:rPr>
              <a:t>Hedging – Protected downside risk</a:t>
            </a:r>
            <a:endParaRPr sz="2400">
              <a:latin typeface="Garamond"/>
              <a:ea typeface="Garamond"/>
              <a:cs typeface="Garamond"/>
              <a:sym typeface="Garamond"/>
            </a:endParaRPr>
          </a:p>
          <a:p>
            <a:pPr indent="-342265" lvl="0" marL="354965" rtl="0" algn="l">
              <a:lnSpc>
                <a:spcPct val="100000"/>
              </a:lnSpc>
              <a:spcBef>
                <a:spcPts val="525"/>
              </a:spcBef>
              <a:spcAft>
                <a:spcPts val="0"/>
              </a:spcAft>
              <a:buSzPts val="2400"/>
              <a:buFont typeface="Arial"/>
              <a:buChar char="■"/>
            </a:pPr>
            <a:r>
              <a:rPr lang="en" sz="2400">
                <a:latin typeface="Garamond"/>
                <a:ea typeface="Garamond"/>
                <a:cs typeface="Garamond"/>
                <a:sym typeface="Garamond"/>
              </a:rPr>
              <a:t>Speculation</a:t>
            </a:r>
            <a:endParaRPr sz="2400">
              <a:latin typeface="Garamond"/>
              <a:ea typeface="Garamond"/>
              <a:cs typeface="Garamond"/>
              <a:sym typeface="Garamond"/>
            </a:endParaRPr>
          </a:p>
          <a:p>
            <a:pPr indent="0" lvl="0" marL="457200" marR="5080" rtl="0" algn="l">
              <a:lnSpc>
                <a:spcPct val="100800"/>
              </a:lnSpc>
              <a:spcBef>
                <a:spcPts val="600"/>
              </a:spcBef>
              <a:spcAft>
                <a:spcPts val="0"/>
              </a:spcAft>
              <a:buNone/>
            </a:pPr>
            <a:r>
              <a:t/>
            </a:r>
            <a:endParaRPr sz="2000">
              <a:latin typeface="Garamond"/>
              <a:ea typeface="Garamond"/>
              <a:cs typeface="Garamond"/>
              <a:sym typeface="Garamon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4"/>
          <p:cNvSpPr txBox="1"/>
          <p:nvPr>
            <p:ph type="title"/>
          </p:nvPr>
        </p:nvSpPr>
        <p:spPr>
          <a:xfrm>
            <a:off x="1831339" y="452246"/>
            <a:ext cx="6872100" cy="5541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Options Chain Table</a:t>
            </a:r>
            <a:endParaRPr/>
          </a:p>
        </p:txBody>
      </p:sp>
      <p:pic>
        <p:nvPicPr>
          <p:cNvPr id="184" name="Google Shape;184;p34"/>
          <p:cNvPicPr preferRelativeResize="0"/>
          <p:nvPr/>
        </p:nvPicPr>
        <p:blipFill>
          <a:blip r:embed="rId3">
            <a:alphaModFix/>
          </a:blip>
          <a:stretch>
            <a:fillRect/>
          </a:stretch>
        </p:blipFill>
        <p:spPr>
          <a:xfrm>
            <a:off x="619200" y="1634053"/>
            <a:ext cx="7651375" cy="1483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1831339" y="452246"/>
            <a:ext cx="6872100" cy="692100"/>
          </a:xfrm>
          <a:prstGeom prst="rect">
            <a:avLst/>
          </a:prstGeom>
          <a:noFill/>
          <a:ln>
            <a:noFill/>
          </a:ln>
        </p:spPr>
        <p:txBody>
          <a:bodyPr anchorCtr="0" anchor="t" bIns="0" lIns="0" spcFirstLastPara="1" rIns="0" wrap="square" tIns="197600">
            <a:spAutoFit/>
          </a:bodyPr>
          <a:lstStyle/>
          <a:p>
            <a:pPr indent="0" lvl="0" marL="12700" rtl="0" algn="l">
              <a:lnSpc>
                <a:spcPct val="100000"/>
              </a:lnSpc>
              <a:spcBef>
                <a:spcPts val="0"/>
              </a:spcBef>
              <a:spcAft>
                <a:spcPts val="0"/>
              </a:spcAft>
              <a:buNone/>
            </a:pPr>
            <a:r>
              <a:rPr lang="en" sz="3200" cap="small"/>
              <a:t>Brainteaser!</a:t>
            </a:r>
            <a:endParaRPr sz="3200"/>
          </a:p>
        </p:txBody>
      </p:sp>
      <p:sp>
        <p:nvSpPr>
          <p:cNvPr id="83" name="Google Shape;83;p17"/>
          <p:cNvSpPr txBox="1"/>
          <p:nvPr/>
        </p:nvSpPr>
        <p:spPr>
          <a:xfrm>
            <a:off x="1907539" y="1263776"/>
            <a:ext cx="6506700" cy="1857000"/>
          </a:xfrm>
          <a:prstGeom prst="rect">
            <a:avLst/>
          </a:prstGeom>
          <a:noFill/>
          <a:ln>
            <a:noFill/>
          </a:ln>
        </p:spPr>
        <p:txBody>
          <a:bodyPr anchorCtr="0" anchor="t" bIns="0" lIns="0" spcFirstLastPara="1" rIns="0" wrap="square" tIns="13325">
            <a:spAutoFit/>
          </a:bodyPr>
          <a:lstStyle/>
          <a:p>
            <a:pPr indent="0" lvl="0" marL="12700" marR="5080" rtl="0" algn="l">
              <a:lnSpc>
                <a:spcPct val="99800"/>
              </a:lnSpc>
              <a:spcBef>
                <a:spcPts val="0"/>
              </a:spcBef>
              <a:spcAft>
                <a:spcPts val="0"/>
              </a:spcAft>
              <a:buNone/>
            </a:pPr>
            <a:r>
              <a:rPr lang="en" sz="2400">
                <a:latin typeface="Garamond"/>
                <a:ea typeface="Garamond"/>
                <a:cs typeface="Garamond"/>
                <a:sym typeface="Garamond"/>
              </a:rPr>
              <a:t>There are 8 people sitting in a room at an investment bank. 4 of them are traders and 4 of them are bankers. They are split off into 4 teams of 2 for team-building exercises. What is the probability that each group of 2 has 1 trader and 1 banker?</a:t>
            </a:r>
            <a:endParaRPr sz="2400">
              <a:latin typeface="Garamond"/>
              <a:ea typeface="Garamond"/>
              <a:cs typeface="Garamond"/>
              <a:sym typeface="Garamon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35"/>
          <p:cNvPicPr preferRelativeResize="0"/>
          <p:nvPr/>
        </p:nvPicPr>
        <p:blipFill>
          <a:blip r:embed="rId3">
            <a:alphaModFix/>
          </a:blip>
          <a:stretch>
            <a:fillRect/>
          </a:stretch>
        </p:blipFill>
        <p:spPr>
          <a:xfrm>
            <a:off x="1172525" y="100875"/>
            <a:ext cx="6798951" cy="4019075"/>
          </a:xfrm>
          <a:prstGeom prst="rect">
            <a:avLst/>
          </a:prstGeom>
          <a:noFill/>
          <a:ln>
            <a:noFill/>
          </a:ln>
        </p:spPr>
      </p:pic>
      <p:sp>
        <p:nvSpPr>
          <p:cNvPr id="190" name="Google Shape;190;p35"/>
          <p:cNvSpPr txBox="1"/>
          <p:nvPr/>
        </p:nvSpPr>
        <p:spPr>
          <a:xfrm>
            <a:off x="2121900" y="4201375"/>
            <a:ext cx="5440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Should the right to buy for 300 and the right to sell at 300 be worth about the same, given the current stock price of 303.49?</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6"/>
          <p:cNvSpPr txBox="1"/>
          <p:nvPr>
            <p:ph type="title"/>
          </p:nvPr>
        </p:nvSpPr>
        <p:spPr>
          <a:xfrm>
            <a:off x="1820327" y="313225"/>
            <a:ext cx="5196000" cy="5541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rPr lang="en"/>
              <a:t>Attendance: QFA and Excel</a:t>
            </a:r>
            <a:endParaRPr/>
          </a:p>
        </p:txBody>
      </p:sp>
      <p:pic>
        <p:nvPicPr>
          <p:cNvPr id="196" name="Google Shape;196;p36"/>
          <p:cNvPicPr preferRelativeResize="0"/>
          <p:nvPr/>
        </p:nvPicPr>
        <p:blipFill>
          <a:blip r:embed="rId3">
            <a:alphaModFix/>
          </a:blip>
          <a:stretch>
            <a:fillRect/>
          </a:stretch>
        </p:blipFill>
        <p:spPr>
          <a:xfrm>
            <a:off x="917013" y="1296551"/>
            <a:ext cx="3205625" cy="3205625"/>
          </a:xfrm>
          <a:prstGeom prst="rect">
            <a:avLst/>
          </a:prstGeom>
          <a:noFill/>
          <a:ln>
            <a:noFill/>
          </a:ln>
        </p:spPr>
      </p:pic>
      <p:pic>
        <p:nvPicPr>
          <p:cNvPr id="197" name="Google Shape;197;p36"/>
          <p:cNvPicPr preferRelativeResize="0"/>
          <p:nvPr/>
        </p:nvPicPr>
        <p:blipFill>
          <a:blip r:embed="rId4">
            <a:alphaModFix/>
          </a:blip>
          <a:stretch>
            <a:fillRect/>
          </a:stretch>
        </p:blipFill>
        <p:spPr>
          <a:xfrm>
            <a:off x="4844888" y="1337250"/>
            <a:ext cx="3371850" cy="3124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7"/>
          <p:cNvSpPr txBox="1"/>
          <p:nvPr>
            <p:ph type="title"/>
          </p:nvPr>
        </p:nvSpPr>
        <p:spPr>
          <a:xfrm>
            <a:off x="2911725" y="672925"/>
            <a:ext cx="53382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 cap="small"/>
              <a:t>Future topics</a:t>
            </a:r>
            <a:endParaRPr sz="2900">
              <a:latin typeface="Times New Roman"/>
              <a:ea typeface="Times New Roman"/>
              <a:cs typeface="Times New Roman"/>
              <a:sym typeface="Times New Roman"/>
            </a:endParaRPr>
          </a:p>
        </p:txBody>
      </p:sp>
      <p:sp>
        <p:nvSpPr>
          <p:cNvPr id="203" name="Google Shape;203;p37"/>
          <p:cNvSpPr txBox="1"/>
          <p:nvPr/>
        </p:nvSpPr>
        <p:spPr>
          <a:xfrm>
            <a:off x="2752850" y="1911800"/>
            <a:ext cx="3272100" cy="1434600"/>
          </a:xfrm>
          <a:prstGeom prst="rect">
            <a:avLst/>
          </a:prstGeom>
          <a:noFill/>
          <a:ln>
            <a:noFill/>
          </a:ln>
        </p:spPr>
        <p:txBody>
          <a:bodyPr anchorCtr="0" anchor="t" bIns="0" lIns="0" spcFirstLastPara="1" rIns="0" wrap="square" tIns="85725">
            <a:spAutoFit/>
          </a:bodyPr>
          <a:lstStyle/>
          <a:p>
            <a:pPr indent="-342265" lvl="0" marL="354965" rtl="0" algn="l">
              <a:lnSpc>
                <a:spcPct val="100000"/>
              </a:lnSpc>
              <a:spcBef>
                <a:spcPts val="0"/>
              </a:spcBef>
              <a:spcAft>
                <a:spcPts val="0"/>
              </a:spcAft>
              <a:buSzPts val="2600"/>
              <a:buFont typeface="Arial"/>
              <a:buChar char="■"/>
            </a:pPr>
            <a:r>
              <a:rPr lang="en" sz="2600">
                <a:latin typeface="Garamond"/>
                <a:ea typeface="Garamond"/>
                <a:cs typeface="Garamond"/>
                <a:sym typeface="Garamond"/>
              </a:rPr>
              <a:t>Futures/Forwards</a:t>
            </a:r>
            <a:endParaRPr sz="2600">
              <a:latin typeface="Garamond"/>
              <a:ea typeface="Garamond"/>
              <a:cs typeface="Garamond"/>
              <a:sym typeface="Garamond"/>
            </a:endParaRPr>
          </a:p>
          <a:p>
            <a:pPr indent="-342265" lvl="0" marL="354965" rtl="0" algn="l">
              <a:lnSpc>
                <a:spcPct val="100000"/>
              </a:lnSpc>
              <a:spcBef>
                <a:spcPts val="575"/>
              </a:spcBef>
              <a:spcAft>
                <a:spcPts val="0"/>
              </a:spcAft>
              <a:buSzPts val="2600"/>
              <a:buFont typeface="Arial"/>
              <a:buChar char="■"/>
            </a:pPr>
            <a:r>
              <a:rPr lang="en" sz="2600">
                <a:latin typeface="Garamond"/>
                <a:ea typeface="Garamond"/>
                <a:cs typeface="Garamond"/>
                <a:sym typeface="Garamond"/>
              </a:rPr>
              <a:t>Options on Futures</a:t>
            </a:r>
            <a:endParaRPr sz="2600">
              <a:latin typeface="Garamond"/>
              <a:ea typeface="Garamond"/>
              <a:cs typeface="Garamond"/>
              <a:sym typeface="Garamond"/>
            </a:endParaRPr>
          </a:p>
          <a:p>
            <a:pPr indent="-342265" lvl="0" marL="354965" rtl="0" algn="l">
              <a:lnSpc>
                <a:spcPct val="100000"/>
              </a:lnSpc>
              <a:spcBef>
                <a:spcPts val="575"/>
              </a:spcBef>
              <a:spcAft>
                <a:spcPts val="0"/>
              </a:spcAft>
              <a:buSzPts val="2600"/>
              <a:buFont typeface="Garamond"/>
              <a:buChar char="■"/>
            </a:pPr>
            <a:r>
              <a:rPr lang="en" sz="2600">
                <a:latin typeface="Garamond"/>
                <a:ea typeface="Garamond"/>
                <a:cs typeface="Garamond"/>
                <a:sym typeface="Garamond"/>
              </a:rPr>
              <a:t>Greeks</a:t>
            </a:r>
            <a:endParaRPr sz="2600">
              <a:latin typeface="Garamond"/>
              <a:ea typeface="Garamond"/>
              <a:cs typeface="Garamond"/>
              <a:sym typeface="Garamon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8"/>
          <p:cNvSpPr txBox="1"/>
          <p:nvPr>
            <p:ph type="title"/>
          </p:nvPr>
        </p:nvSpPr>
        <p:spPr>
          <a:xfrm>
            <a:off x="1831339" y="452246"/>
            <a:ext cx="6872100" cy="513000"/>
          </a:xfrm>
          <a:prstGeom prst="rect">
            <a:avLst/>
          </a:prstGeom>
          <a:noFill/>
          <a:ln>
            <a:noFill/>
          </a:ln>
        </p:spPr>
        <p:txBody>
          <a:bodyPr anchorCtr="0" anchor="t" bIns="0" lIns="0" spcFirstLastPara="1" rIns="0" wrap="square" tIns="96500">
            <a:spAutoFit/>
          </a:bodyPr>
          <a:lstStyle/>
          <a:p>
            <a:pPr indent="0" lvl="0" marL="12700" rtl="0" algn="l">
              <a:lnSpc>
                <a:spcPct val="100000"/>
              </a:lnSpc>
              <a:spcBef>
                <a:spcPts val="0"/>
              </a:spcBef>
              <a:spcAft>
                <a:spcPts val="0"/>
              </a:spcAft>
              <a:buNone/>
            </a:pPr>
            <a:r>
              <a:rPr lang="en" sz="2700" cap="small"/>
              <a:t>Different Strategies: Volatility Strategies</a:t>
            </a:r>
            <a:endParaRPr sz="2700"/>
          </a:p>
        </p:txBody>
      </p:sp>
      <p:grpSp>
        <p:nvGrpSpPr>
          <p:cNvPr id="209" name="Google Shape;209;p38"/>
          <p:cNvGrpSpPr/>
          <p:nvPr/>
        </p:nvGrpSpPr>
        <p:grpSpPr>
          <a:xfrm>
            <a:off x="1752600" y="1143000"/>
            <a:ext cx="5429250" cy="3800474"/>
            <a:chOff x="1752600" y="1524000"/>
            <a:chExt cx="7239000" cy="5067299"/>
          </a:xfrm>
        </p:grpSpPr>
        <p:pic>
          <p:nvPicPr>
            <p:cNvPr id="210" name="Google Shape;210;p38"/>
            <p:cNvPicPr preferRelativeResize="0"/>
            <p:nvPr/>
          </p:nvPicPr>
          <p:blipFill rotWithShape="1">
            <a:blip r:embed="rId3">
              <a:alphaModFix/>
            </a:blip>
            <a:srcRect b="0" l="0" r="0" t="0"/>
            <a:stretch/>
          </p:blipFill>
          <p:spPr>
            <a:xfrm>
              <a:off x="1752600" y="1524000"/>
              <a:ext cx="3813048" cy="2859786"/>
            </a:xfrm>
            <a:prstGeom prst="rect">
              <a:avLst/>
            </a:prstGeom>
            <a:noFill/>
            <a:ln>
              <a:noFill/>
            </a:ln>
          </p:spPr>
        </p:pic>
        <p:pic>
          <p:nvPicPr>
            <p:cNvPr id="211" name="Google Shape;211;p38"/>
            <p:cNvPicPr preferRelativeResize="0"/>
            <p:nvPr/>
          </p:nvPicPr>
          <p:blipFill rotWithShape="1">
            <a:blip r:embed="rId4">
              <a:alphaModFix/>
            </a:blip>
            <a:srcRect b="0" l="0" r="0" t="0"/>
            <a:stretch/>
          </p:blipFill>
          <p:spPr>
            <a:xfrm>
              <a:off x="5181600" y="3733800"/>
              <a:ext cx="3810000" cy="2857499"/>
            </a:xfrm>
            <a:prstGeom prst="rect">
              <a:avLst/>
            </a:prstGeom>
            <a:noFill/>
            <a:ln>
              <a:noFill/>
            </a:ln>
          </p:spPr>
        </p:pic>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9"/>
          <p:cNvSpPr txBox="1"/>
          <p:nvPr>
            <p:ph type="title"/>
          </p:nvPr>
        </p:nvSpPr>
        <p:spPr>
          <a:xfrm>
            <a:off x="1831339" y="452246"/>
            <a:ext cx="6872100" cy="513000"/>
          </a:xfrm>
          <a:prstGeom prst="rect">
            <a:avLst/>
          </a:prstGeom>
          <a:noFill/>
          <a:ln>
            <a:noFill/>
          </a:ln>
        </p:spPr>
        <p:txBody>
          <a:bodyPr anchorCtr="0" anchor="t" bIns="0" lIns="0" spcFirstLastPara="1" rIns="0" wrap="square" tIns="96500">
            <a:spAutoFit/>
          </a:bodyPr>
          <a:lstStyle/>
          <a:p>
            <a:pPr indent="0" lvl="0" marL="12700" rtl="0" algn="l">
              <a:lnSpc>
                <a:spcPct val="100000"/>
              </a:lnSpc>
              <a:spcBef>
                <a:spcPts val="0"/>
              </a:spcBef>
              <a:spcAft>
                <a:spcPts val="0"/>
              </a:spcAft>
              <a:buNone/>
            </a:pPr>
            <a:r>
              <a:rPr lang="en" sz="2700" cap="small"/>
              <a:t>Different Strategies: Volatility Strategies</a:t>
            </a:r>
            <a:endParaRPr sz="2700"/>
          </a:p>
        </p:txBody>
      </p:sp>
      <p:grpSp>
        <p:nvGrpSpPr>
          <p:cNvPr id="217" name="Google Shape;217;p39"/>
          <p:cNvGrpSpPr/>
          <p:nvPr/>
        </p:nvGrpSpPr>
        <p:grpSpPr>
          <a:xfrm>
            <a:off x="1752600" y="1143000"/>
            <a:ext cx="5429250" cy="3800474"/>
            <a:chOff x="1752600" y="1524000"/>
            <a:chExt cx="7239000" cy="5067299"/>
          </a:xfrm>
        </p:grpSpPr>
        <p:pic>
          <p:nvPicPr>
            <p:cNvPr id="218" name="Google Shape;218;p39"/>
            <p:cNvPicPr preferRelativeResize="0"/>
            <p:nvPr/>
          </p:nvPicPr>
          <p:blipFill rotWithShape="1">
            <a:blip r:embed="rId3">
              <a:alphaModFix/>
            </a:blip>
            <a:srcRect b="0" l="0" r="0" t="0"/>
            <a:stretch/>
          </p:blipFill>
          <p:spPr>
            <a:xfrm>
              <a:off x="1752600" y="1524000"/>
              <a:ext cx="3813048" cy="2859786"/>
            </a:xfrm>
            <a:prstGeom prst="rect">
              <a:avLst/>
            </a:prstGeom>
            <a:noFill/>
            <a:ln>
              <a:noFill/>
            </a:ln>
          </p:spPr>
        </p:pic>
        <p:pic>
          <p:nvPicPr>
            <p:cNvPr id="219" name="Google Shape;219;p39"/>
            <p:cNvPicPr preferRelativeResize="0"/>
            <p:nvPr/>
          </p:nvPicPr>
          <p:blipFill rotWithShape="1">
            <a:blip r:embed="rId4">
              <a:alphaModFix/>
            </a:blip>
            <a:srcRect b="0" l="0" r="0" t="0"/>
            <a:stretch/>
          </p:blipFill>
          <p:spPr>
            <a:xfrm>
              <a:off x="5181600" y="3733800"/>
              <a:ext cx="3810000" cy="2857499"/>
            </a:xfrm>
            <a:prstGeom prst="rect">
              <a:avLst/>
            </a:prstGeom>
            <a:noFill/>
            <a:ln>
              <a:noFill/>
            </a:ln>
          </p:spPr>
        </p:pic>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40"/>
          <p:cNvSpPr txBox="1"/>
          <p:nvPr>
            <p:ph type="title"/>
          </p:nvPr>
        </p:nvSpPr>
        <p:spPr>
          <a:xfrm>
            <a:off x="1831339" y="452246"/>
            <a:ext cx="6872100" cy="536100"/>
          </a:xfrm>
          <a:prstGeom prst="rect">
            <a:avLst/>
          </a:prstGeom>
          <a:noFill/>
          <a:ln>
            <a:noFill/>
          </a:ln>
        </p:spPr>
        <p:txBody>
          <a:bodyPr anchorCtr="0" anchor="t" bIns="0" lIns="0" spcFirstLastPara="1" rIns="0" wrap="square" tIns="73650">
            <a:spAutoFit/>
          </a:bodyPr>
          <a:lstStyle/>
          <a:p>
            <a:pPr indent="0" lvl="0" marL="12700" rtl="0" algn="l">
              <a:lnSpc>
                <a:spcPct val="100000"/>
              </a:lnSpc>
              <a:spcBef>
                <a:spcPts val="0"/>
              </a:spcBef>
              <a:spcAft>
                <a:spcPts val="0"/>
              </a:spcAft>
              <a:buNone/>
            </a:pPr>
            <a:r>
              <a:rPr lang="en" sz="3000" cap="small"/>
              <a:t>Different Strategies:</a:t>
            </a:r>
            <a:endParaRPr sz="3000"/>
          </a:p>
        </p:txBody>
      </p:sp>
      <p:grpSp>
        <p:nvGrpSpPr>
          <p:cNvPr id="225" name="Google Shape;225;p40"/>
          <p:cNvGrpSpPr/>
          <p:nvPr/>
        </p:nvGrpSpPr>
        <p:grpSpPr>
          <a:xfrm>
            <a:off x="1786889" y="1200150"/>
            <a:ext cx="5292090" cy="3743324"/>
            <a:chOff x="1786889" y="1600200"/>
            <a:chExt cx="7056120" cy="4991099"/>
          </a:xfrm>
        </p:grpSpPr>
        <p:pic>
          <p:nvPicPr>
            <p:cNvPr id="226" name="Google Shape;226;p40"/>
            <p:cNvPicPr preferRelativeResize="0"/>
            <p:nvPr/>
          </p:nvPicPr>
          <p:blipFill rotWithShape="1">
            <a:blip r:embed="rId3">
              <a:alphaModFix/>
            </a:blip>
            <a:srcRect b="0" l="0" r="0" t="0"/>
            <a:stretch/>
          </p:blipFill>
          <p:spPr>
            <a:xfrm>
              <a:off x="1786889" y="1600200"/>
              <a:ext cx="3810000" cy="2857500"/>
            </a:xfrm>
            <a:prstGeom prst="rect">
              <a:avLst/>
            </a:prstGeom>
            <a:noFill/>
            <a:ln>
              <a:noFill/>
            </a:ln>
          </p:spPr>
        </p:pic>
        <p:pic>
          <p:nvPicPr>
            <p:cNvPr id="227" name="Google Shape;227;p40"/>
            <p:cNvPicPr preferRelativeResize="0"/>
            <p:nvPr/>
          </p:nvPicPr>
          <p:blipFill rotWithShape="1">
            <a:blip r:embed="rId4">
              <a:alphaModFix/>
            </a:blip>
            <a:srcRect b="0" l="0" r="0" t="0"/>
            <a:stretch/>
          </p:blipFill>
          <p:spPr>
            <a:xfrm>
              <a:off x="5033010" y="3733800"/>
              <a:ext cx="3809999" cy="2857499"/>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1"/>
          <p:cNvSpPr txBox="1"/>
          <p:nvPr>
            <p:ph type="title"/>
          </p:nvPr>
        </p:nvSpPr>
        <p:spPr>
          <a:xfrm>
            <a:off x="1831339" y="452246"/>
            <a:ext cx="68721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 cap="small"/>
              <a:t>Pricing</a:t>
            </a:r>
            <a:r>
              <a:rPr lang="en" sz="2900">
                <a:latin typeface="Times New Roman"/>
                <a:ea typeface="Times New Roman"/>
                <a:cs typeface="Times New Roman"/>
                <a:sym typeface="Times New Roman"/>
              </a:rPr>
              <a:t> </a:t>
            </a:r>
            <a:r>
              <a:rPr lang="en" cap="small"/>
              <a:t>Exercise</a:t>
            </a:r>
            <a:endParaRPr sz="2900">
              <a:latin typeface="Times New Roman"/>
              <a:ea typeface="Times New Roman"/>
              <a:cs typeface="Times New Roman"/>
              <a:sym typeface="Times New Roman"/>
            </a:endParaRPr>
          </a:p>
        </p:txBody>
      </p:sp>
      <p:pic>
        <p:nvPicPr>
          <p:cNvPr id="233" name="Google Shape;233;p41"/>
          <p:cNvPicPr preferRelativeResize="0"/>
          <p:nvPr/>
        </p:nvPicPr>
        <p:blipFill rotWithShape="1">
          <a:blip r:embed="rId3">
            <a:alphaModFix/>
          </a:blip>
          <a:srcRect b="0" l="0" r="0" t="0"/>
          <a:stretch/>
        </p:blipFill>
        <p:spPr>
          <a:xfrm>
            <a:off x="3505200" y="1240154"/>
            <a:ext cx="2827019" cy="2120264"/>
          </a:xfrm>
          <a:prstGeom prst="rect">
            <a:avLst/>
          </a:prstGeom>
          <a:noFill/>
          <a:ln>
            <a:noFill/>
          </a:ln>
        </p:spPr>
      </p:pic>
      <p:sp>
        <p:nvSpPr>
          <p:cNvPr id="234" name="Google Shape;234;p41"/>
          <p:cNvSpPr txBox="1"/>
          <p:nvPr/>
        </p:nvSpPr>
        <p:spPr>
          <a:xfrm>
            <a:off x="2059939" y="3424808"/>
            <a:ext cx="6449695" cy="1230629"/>
          </a:xfrm>
          <a:prstGeom prst="rect">
            <a:avLst/>
          </a:prstGeom>
          <a:noFill/>
          <a:ln>
            <a:noFill/>
          </a:ln>
        </p:spPr>
        <p:txBody>
          <a:bodyPr anchorCtr="0" anchor="t" bIns="0" lIns="0" spcFirstLastPara="1" rIns="0" wrap="square" tIns="85725">
            <a:spAutoFit/>
          </a:bodyPr>
          <a:lstStyle/>
          <a:p>
            <a:pPr indent="0" lvl="0" marL="12700" rtl="0" algn="l">
              <a:lnSpc>
                <a:spcPct val="100000"/>
              </a:lnSpc>
              <a:spcBef>
                <a:spcPts val="0"/>
              </a:spcBef>
              <a:spcAft>
                <a:spcPts val="0"/>
              </a:spcAft>
              <a:buNone/>
            </a:pPr>
            <a:r>
              <a:rPr lang="en" sz="2200">
                <a:latin typeface="Garamond"/>
                <a:ea typeface="Garamond"/>
                <a:cs typeface="Garamond"/>
                <a:sym typeface="Garamond"/>
              </a:rPr>
              <a:t>How much do you think a call option should be priced if…</a:t>
            </a:r>
            <a:endParaRPr sz="2200">
              <a:latin typeface="Garamond"/>
              <a:ea typeface="Garamond"/>
              <a:cs typeface="Garamond"/>
              <a:sym typeface="Garamond"/>
            </a:endParaRPr>
          </a:p>
          <a:p>
            <a:pPr indent="-342265" lvl="0" marL="354965" rtl="0" algn="l">
              <a:lnSpc>
                <a:spcPct val="100000"/>
              </a:lnSpc>
              <a:spcBef>
                <a:spcPts val="575"/>
              </a:spcBef>
              <a:spcAft>
                <a:spcPts val="0"/>
              </a:spcAft>
              <a:buSzPts val="2200"/>
              <a:buFont typeface="Garamond"/>
              <a:buChar char="-"/>
            </a:pPr>
            <a:r>
              <a:rPr lang="en" sz="2200">
                <a:latin typeface="Garamond"/>
                <a:ea typeface="Garamond"/>
                <a:cs typeface="Garamond"/>
                <a:sym typeface="Garamond"/>
              </a:rPr>
              <a:t>Strike price is 40</a:t>
            </a:r>
            <a:endParaRPr sz="2200">
              <a:latin typeface="Garamond"/>
              <a:ea typeface="Garamond"/>
              <a:cs typeface="Garamond"/>
              <a:sym typeface="Garamond"/>
            </a:endParaRPr>
          </a:p>
          <a:p>
            <a:pPr indent="-342265" lvl="0" marL="354965" rtl="0" algn="l">
              <a:lnSpc>
                <a:spcPct val="100000"/>
              </a:lnSpc>
              <a:spcBef>
                <a:spcPts val="550"/>
              </a:spcBef>
              <a:spcAft>
                <a:spcPts val="0"/>
              </a:spcAft>
              <a:buSzPts val="2200"/>
              <a:buFont typeface="Garamond"/>
              <a:buChar char="-"/>
            </a:pPr>
            <a:r>
              <a:rPr lang="en" sz="2200">
                <a:latin typeface="Garamond"/>
                <a:ea typeface="Garamond"/>
                <a:cs typeface="Garamond"/>
                <a:sym typeface="Garamond"/>
              </a:rPr>
              <a:t>Price of underlying is 50</a:t>
            </a:r>
            <a:endParaRPr sz="2200">
              <a:latin typeface="Garamond"/>
              <a:ea typeface="Garamond"/>
              <a:cs typeface="Garamond"/>
              <a:sym typeface="Garamond"/>
            </a:endParaRPr>
          </a:p>
          <a:p>
            <a:pPr indent="-342265" lvl="0" marL="354965" rtl="0" algn="l">
              <a:lnSpc>
                <a:spcPct val="100000"/>
              </a:lnSpc>
              <a:spcBef>
                <a:spcPts val="459"/>
              </a:spcBef>
              <a:spcAft>
                <a:spcPts val="0"/>
              </a:spcAft>
              <a:buSzPts val="2200"/>
              <a:buFont typeface="Garamond"/>
              <a:buChar char="-"/>
            </a:pPr>
            <a:r>
              <a:rPr lang="en" sz="2200">
                <a:latin typeface="Garamond"/>
                <a:ea typeface="Garamond"/>
                <a:cs typeface="Garamond"/>
                <a:sym typeface="Garamond"/>
              </a:rPr>
              <a:t>Expiration date is in a year</a:t>
            </a:r>
            <a:endParaRPr sz="2200">
              <a:latin typeface="Garamond"/>
              <a:ea typeface="Garamond"/>
              <a:cs typeface="Garamond"/>
              <a:sym typeface="Garamon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2"/>
          <p:cNvSpPr txBox="1"/>
          <p:nvPr>
            <p:ph type="title"/>
          </p:nvPr>
        </p:nvSpPr>
        <p:spPr>
          <a:xfrm>
            <a:off x="1831339" y="452246"/>
            <a:ext cx="68721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 cap="small"/>
              <a:t>Pricing</a:t>
            </a:r>
            <a:r>
              <a:rPr lang="en" sz="2900">
                <a:latin typeface="Times New Roman"/>
                <a:ea typeface="Times New Roman"/>
                <a:cs typeface="Times New Roman"/>
                <a:sym typeface="Times New Roman"/>
              </a:rPr>
              <a:t> </a:t>
            </a:r>
            <a:r>
              <a:rPr lang="en" cap="small"/>
              <a:t>Exercise</a:t>
            </a:r>
            <a:endParaRPr sz="2900">
              <a:latin typeface="Times New Roman"/>
              <a:ea typeface="Times New Roman"/>
              <a:cs typeface="Times New Roman"/>
              <a:sym typeface="Times New Roman"/>
            </a:endParaRPr>
          </a:p>
        </p:txBody>
      </p:sp>
      <p:grpSp>
        <p:nvGrpSpPr>
          <p:cNvPr id="240" name="Google Shape;240;p42"/>
          <p:cNvGrpSpPr/>
          <p:nvPr/>
        </p:nvGrpSpPr>
        <p:grpSpPr>
          <a:xfrm>
            <a:off x="2151241" y="1240154"/>
            <a:ext cx="4968135" cy="3843710"/>
            <a:chOff x="2151241" y="1653539"/>
            <a:chExt cx="6624180" cy="5124947"/>
          </a:xfrm>
        </p:grpSpPr>
        <p:pic>
          <p:nvPicPr>
            <p:cNvPr id="241" name="Google Shape;241;p42"/>
            <p:cNvPicPr preferRelativeResize="0"/>
            <p:nvPr/>
          </p:nvPicPr>
          <p:blipFill rotWithShape="1">
            <a:blip r:embed="rId3">
              <a:alphaModFix/>
            </a:blip>
            <a:srcRect b="0" l="0" r="0" t="0"/>
            <a:stretch/>
          </p:blipFill>
          <p:spPr>
            <a:xfrm>
              <a:off x="3505200" y="1653539"/>
              <a:ext cx="3769359" cy="2827019"/>
            </a:xfrm>
            <a:prstGeom prst="rect">
              <a:avLst/>
            </a:prstGeom>
            <a:noFill/>
            <a:ln>
              <a:noFill/>
            </a:ln>
          </p:spPr>
        </p:pic>
        <p:pic>
          <p:nvPicPr>
            <p:cNvPr id="242" name="Google Shape;242;p42"/>
            <p:cNvPicPr preferRelativeResize="0"/>
            <p:nvPr/>
          </p:nvPicPr>
          <p:blipFill rotWithShape="1">
            <a:blip r:embed="rId4">
              <a:alphaModFix/>
            </a:blip>
            <a:srcRect b="0" l="0" r="0" t="0"/>
            <a:stretch/>
          </p:blipFill>
          <p:spPr>
            <a:xfrm>
              <a:off x="2151241" y="4431877"/>
              <a:ext cx="3182758" cy="2346609"/>
            </a:xfrm>
            <a:prstGeom prst="rect">
              <a:avLst/>
            </a:prstGeom>
            <a:noFill/>
            <a:ln>
              <a:noFill/>
            </a:ln>
          </p:spPr>
        </p:pic>
        <p:pic>
          <p:nvPicPr>
            <p:cNvPr id="243" name="Google Shape;243;p42"/>
            <p:cNvPicPr preferRelativeResize="0"/>
            <p:nvPr/>
          </p:nvPicPr>
          <p:blipFill rotWithShape="1">
            <a:blip r:embed="rId5">
              <a:alphaModFix/>
            </a:blip>
            <a:srcRect b="0" l="0" r="0" t="0"/>
            <a:stretch/>
          </p:blipFill>
          <p:spPr>
            <a:xfrm>
              <a:off x="5486400" y="4431876"/>
              <a:ext cx="3289021" cy="2346608"/>
            </a:xfrm>
            <a:prstGeom prst="rect">
              <a:avLst/>
            </a:prstGeom>
            <a:noFill/>
            <a:ln>
              <a:noFill/>
            </a:ln>
          </p:spPr>
        </p:pic>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3"/>
          <p:cNvSpPr txBox="1"/>
          <p:nvPr>
            <p:ph type="title"/>
          </p:nvPr>
        </p:nvSpPr>
        <p:spPr>
          <a:xfrm>
            <a:off x="1831339" y="452246"/>
            <a:ext cx="68721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 cap="small"/>
              <a:t>Pricing</a:t>
            </a:r>
            <a:r>
              <a:rPr lang="en" sz="2900">
                <a:latin typeface="Times New Roman"/>
                <a:ea typeface="Times New Roman"/>
                <a:cs typeface="Times New Roman"/>
                <a:sym typeface="Times New Roman"/>
              </a:rPr>
              <a:t> </a:t>
            </a:r>
            <a:r>
              <a:rPr lang="en" cap="small"/>
              <a:t>Exercise</a:t>
            </a:r>
            <a:endParaRPr sz="2900">
              <a:latin typeface="Times New Roman"/>
              <a:ea typeface="Times New Roman"/>
              <a:cs typeface="Times New Roman"/>
              <a:sym typeface="Times New Roman"/>
            </a:endParaRPr>
          </a:p>
        </p:txBody>
      </p:sp>
      <p:sp>
        <p:nvSpPr>
          <p:cNvPr id="249" name="Google Shape;249;p43"/>
          <p:cNvSpPr txBox="1"/>
          <p:nvPr/>
        </p:nvSpPr>
        <p:spPr>
          <a:xfrm>
            <a:off x="2059939" y="3424808"/>
            <a:ext cx="6452870" cy="1230629"/>
          </a:xfrm>
          <a:prstGeom prst="rect">
            <a:avLst/>
          </a:prstGeom>
          <a:noFill/>
          <a:ln>
            <a:noFill/>
          </a:ln>
        </p:spPr>
        <p:txBody>
          <a:bodyPr anchorCtr="0" anchor="t" bIns="0" lIns="0" spcFirstLastPara="1" rIns="0" wrap="square" tIns="85725">
            <a:spAutoFit/>
          </a:bodyPr>
          <a:lstStyle/>
          <a:p>
            <a:pPr indent="0" lvl="0" marL="12700" rtl="0" algn="l">
              <a:lnSpc>
                <a:spcPct val="100000"/>
              </a:lnSpc>
              <a:spcBef>
                <a:spcPts val="0"/>
              </a:spcBef>
              <a:spcAft>
                <a:spcPts val="0"/>
              </a:spcAft>
              <a:buNone/>
            </a:pPr>
            <a:r>
              <a:rPr lang="en" sz="2200">
                <a:latin typeface="Garamond"/>
                <a:ea typeface="Garamond"/>
                <a:cs typeface="Garamond"/>
                <a:sym typeface="Garamond"/>
              </a:rPr>
              <a:t>How much do you think a put option should be priced if…</a:t>
            </a:r>
            <a:endParaRPr sz="2200">
              <a:latin typeface="Garamond"/>
              <a:ea typeface="Garamond"/>
              <a:cs typeface="Garamond"/>
              <a:sym typeface="Garamond"/>
            </a:endParaRPr>
          </a:p>
          <a:p>
            <a:pPr indent="-342265" lvl="0" marL="354965" rtl="0" algn="l">
              <a:lnSpc>
                <a:spcPct val="100000"/>
              </a:lnSpc>
              <a:spcBef>
                <a:spcPts val="575"/>
              </a:spcBef>
              <a:spcAft>
                <a:spcPts val="0"/>
              </a:spcAft>
              <a:buSzPts val="2200"/>
              <a:buFont typeface="Garamond"/>
              <a:buChar char="-"/>
            </a:pPr>
            <a:r>
              <a:rPr lang="en" sz="2200">
                <a:latin typeface="Garamond"/>
                <a:ea typeface="Garamond"/>
                <a:cs typeface="Garamond"/>
                <a:sym typeface="Garamond"/>
              </a:rPr>
              <a:t>Strike price is 40</a:t>
            </a:r>
            <a:endParaRPr sz="2200">
              <a:latin typeface="Garamond"/>
              <a:ea typeface="Garamond"/>
              <a:cs typeface="Garamond"/>
              <a:sym typeface="Garamond"/>
            </a:endParaRPr>
          </a:p>
          <a:p>
            <a:pPr indent="-342265" lvl="0" marL="354965" rtl="0" algn="l">
              <a:lnSpc>
                <a:spcPct val="100000"/>
              </a:lnSpc>
              <a:spcBef>
                <a:spcPts val="550"/>
              </a:spcBef>
              <a:spcAft>
                <a:spcPts val="0"/>
              </a:spcAft>
              <a:buSzPts val="2200"/>
              <a:buFont typeface="Garamond"/>
              <a:buChar char="-"/>
            </a:pPr>
            <a:r>
              <a:rPr lang="en" sz="2200">
                <a:latin typeface="Garamond"/>
                <a:ea typeface="Garamond"/>
                <a:cs typeface="Garamond"/>
                <a:sym typeface="Garamond"/>
              </a:rPr>
              <a:t>Price of underlying is 40</a:t>
            </a:r>
            <a:endParaRPr sz="2200">
              <a:latin typeface="Garamond"/>
              <a:ea typeface="Garamond"/>
              <a:cs typeface="Garamond"/>
              <a:sym typeface="Garamond"/>
            </a:endParaRPr>
          </a:p>
          <a:p>
            <a:pPr indent="-342265" lvl="0" marL="354965" rtl="0" algn="l">
              <a:lnSpc>
                <a:spcPct val="100000"/>
              </a:lnSpc>
              <a:spcBef>
                <a:spcPts val="459"/>
              </a:spcBef>
              <a:spcAft>
                <a:spcPts val="0"/>
              </a:spcAft>
              <a:buSzPts val="2200"/>
              <a:buFont typeface="Garamond"/>
              <a:buChar char="-"/>
            </a:pPr>
            <a:r>
              <a:rPr lang="en" sz="2200">
                <a:latin typeface="Garamond"/>
                <a:ea typeface="Garamond"/>
                <a:cs typeface="Garamond"/>
                <a:sym typeface="Garamond"/>
              </a:rPr>
              <a:t>Expiration date is in a year</a:t>
            </a:r>
            <a:endParaRPr sz="2200">
              <a:latin typeface="Garamond"/>
              <a:ea typeface="Garamond"/>
              <a:cs typeface="Garamond"/>
              <a:sym typeface="Garamond"/>
            </a:endParaRPr>
          </a:p>
        </p:txBody>
      </p:sp>
      <p:pic>
        <p:nvPicPr>
          <p:cNvPr id="250" name="Google Shape;250;p43"/>
          <p:cNvPicPr preferRelativeResize="0"/>
          <p:nvPr/>
        </p:nvPicPr>
        <p:blipFill rotWithShape="1">
          <a:blip r:embed="rId3">
            <a:alphaModFix/>
          </a:blip>
          <a:srcRect b="0" l="0" r="0" t="0"/>
          <a:stretch/>
        </p:blipFill>
        <p:spPr>
          <a:xfrm>
            <a:off x="3122676" y="1257300"/>
            <a:ext cx="2859786" cy="214484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4"/>
          <p:cNvSpPr txBox="1"/>
          <p:nvPr>
            <p:ph type="title"/>
          </p:nvPr>
        </p:nvSpPr>
        <p:spPr>
          <a:xfrm>
            <a:off x="1831339" y="452246"/>
            <a:ext cx="68721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 cap="small"/>
              <a:t>Pricing</a:t>
            </a:r>
            <a:r>
              <a:rPr lang="en" sz="2900">
                <a:latin typeface="Times New Roman"/>
                <a:ea typeface="Times New Roman"/>
                <a:cs typeface="Times New Roman"/>
                <a:sym typeface="Times New Roman"/>
              </a:rPr>
              <a:t> </a:t>
            </a:r>
            <a:r>
              <a:rPr lang="en" cap="small"/>
              <a:t>Exercise</a:t>
            </a:r>
            <a:endParaRPr sz="2900">
              <a:latin typeface="Times New Roman"/>
              <a:ea typeface="Times New Roman"/>
              <a:cs typeface="Times New Roman"/>
              <a:sym typeface="Times New Roman"/>
            </a:endParaRPr>
          </a:p>
        </p:txBody>
      </p:sp>
      <p:grpSp>
        <p:nvGrpSpPr>
          <p:cNvPr id="256" name="Google Shape;256;p44"/>
          <p:cNvGrpSpPr/>
          <p:nvPr/>
        </p:nvGrpSpPr>
        <p:grpSpPr>
          <a:xfrm>
            <a:off x="2288038" y="1257300"/>
            <a:ext cx="4583594" cy="3886199"/>
            <a:chOff x="2288038" y="1676400"/>
            <a:chExt cx="6111459" cy="5181599"/>
          </a:xfrm>
        </p:grpSpPr>
        <p:pic>
          <p:nvPicPr>
            <p:cNvPr id="257" name="Google Shape;257;p44"/>
            <p:cNvPicPr preferRelativeResize="0"/>
            <p:nvPr/>
          </p:nvPicPr>
          <p:blipFill rotWithShape="1">
            <a:blip r:embed="rId3">
              <a:alphaModFix/>
            </a:blip>
            <a:srcRect b="0" l="0" r="0" t="0"/>
            <a:stretch/>
          </p:blipFill>
          <p:spPr>
            <a:xfrm>
              <a:off x="3122676" y="1676400"/>
              <a:ext cx="3813048" cy="2859786"/>
            </a:xfrm>
            <a:prstGeom prst="rect">
              <a:avLst/>
            </a:prstGeom>
            <a:noFill/>
            <a:ln>
              <a:noFill/>
            </a:ln>
          </p:spPr>
        </p:pic>
        <p:pic>
          <p:nvPicPr>
            <p:cNvPr id="258" name="Google Shape;258;p44"/>
            <p:cNvPicPr preferRelativeResize="0"/>
            <p:nvPr/>
          </p:nvPicPr>
          <p:blipFill rotWithShape="1">
            <a:blip r:embed="rId4">
              <a:alphaModFix/>
            </a:blip>
            <a:srcRect b="0" l="0" r="0" t="0"/>
            <a:stretch/>
          </p:blipFill>
          <p:spPr>
            <a:xfrm>
              <a:off x="2288038" y="4594082"/>
              <a:ext cx="2877073" cy="1770507"/>
            </a:xfrm>
            <a:prstGeom prst="rect">
              <a:avLst/>
            </a:prstGeom>
            <a:noFill/>
            <a:ln>
              <a:noFill/>
            </a:ln>
          </p:spPr>
        </p:pic>
        <p:pic>
          <p:nvPicPr>
            <p:cNvPr id="259" name="Google Shape;259;p44"/>
            <p:cNvPicPr preferRelativeResize="0"/>
            <p:nvPr/>
          </p:nvPicPr>
          <p:blipFill rotWithShape="1">
            <a:blip r:embed="rId5">
              <a:alphaModFix/>
            </a:blip>
            <a:srcRect b="0" l="0" r="0" t="0"/>
            <a:stretch/>
          </p:blipFill>
          <p:spPr>
            <a:xfrm>
              <a:off x="2667000" y="6389291"/>
              <a:ext cx="1409700" cy="444499"/>
            </a:xfrm>
            <a:prstGeom prst="rect">
              <a:avLst/>
            </a:prstGeom>
            <a:noFill/>
            <a:ln>
              <a:noFill/>
            </a:ln>
          </p:spPr>
        </p:pic>
        <p:pic>
          <p:nvPicPr>
            <p:cNvPr id="260" name="Google Shape;260;p44"/>
            <p:cNvPicPr preferRelativeResize="0"/>
            <p:nvPr/>
          </p:nvPicPr>
          <p:blipFill rotWithShape="1">
            <a:blip r:embed="rId6">
              <a:alphaModFix/>
            </a:blip>
            <a:srcRect b="0" l="0" r="0" t="0"/>
            <a:stretch/>
          </p:blipFill>
          <p:spPr>
            <a:xfrm>
              <a:off x="5471948" y="4592203"/>
              <a:ext cx="2927549" cy="1770506"/>
            </a:xfrm>
            <a:prstGeom prst="rect">
              <a:avLst/>
            </a:prstGeom>
            <a:noFill/>
            <a:ln>
              <a:noFill/>
            </a:ln>
          </p:spPr>
        </p:pic>
        <p:pic>
          <p:nvPicPr>
            <p:cNvPr id="261" name="Google Shape;261;p44"/>
            <p:cNvPicPr preferRelativeResize="0"/>
            <p:nvPr/>
          </p:nvPicPr>
          <p:blipFill rotWithShape="1">
            <a:blip r:embed="rId7">
              <a:alphaModFix/>
            </a:blip>
            <a:srcRect b="0" l="0" r="0" t="0"/>
            <a:stretch/>
          </p:blipFill>
          <p:spPr>
            <a:xfrm>
              <a:off x="6275322" y="6456855"/>
              <a:ext cx="1320799" cy="401144"/>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1831339" y="452246"/>
            <a:ext cx="6872100" cy="692100"/>
          </a:xfrm>
          <a:prstGeom prst="rect">
            <a:avLst/>
          </a:prstGeom>
          <a:noFill/>
          <a:ln>
            <a:noFill/>
          </a:ln>
        </p:spPr>
        <p:txBody>
          <a:bodyPr anchorCtr="0" anchor="t" bIns="0" lIns="0" spcFirstLastPara="1" rIns="0" wrap="square" tIns="197600">
            <a:spAutoFit/>
          </a:bodyPr>
          <a:lstStyle/>
          <a:p>
            <a:pPr indent="0" lvl="0" marL="12700" rtl="0" algn="l">
              <a:lnSpc>
                <a:spcPct val="100000"/>
              </a:lnSpc>
              <a:spcBef>
                <a:spcPts val="0"/>
              </a:spcBef>
              <a:spcAft>
                <a:spcPts val="0"/>
              </a:spcAft>
              <a:buNone/>
            </a:pPr>
            <a:r>
              <a:rPr lang="en" sz="3200" cap="small"/>
              <a:t>Answer: Probability Approach</a:t>
            </a:r>
            <a:endParaRPr sz="3200"/>
          </a:p>
        </p:txBody>
      </p:sp>
      <p:sp>
        <p:nvSpPr>
          <p:cNvPr id="89" name="Google Shape;89;p18"/>
          <p:cNvSpPr txBox="1"/>
          <p:nvPr/>
        </p:nvSpPr>
        <p:spPr>
          <a:xfrm>
            <a:off x="1907539" y="1263776"/>
            <a:ext cx="6781165" cy="2483644"/>
          </a:xfrm>
          <a:prstGeom prst="rect">
            <a:avLst/>
          </a:prstGeom>
          <a:noFill/>
          <a:ln>
            <a:noFill/>
          </a:ln>
        </p:spPr>
        <p:txBody>
          <a:bodyPr anchorCtr="0" anchor="t" bIns="0" lIns="0" spcFirstLastPara="1" rIns="0" wrap="square" tIns="13325">
            <a:spAutoFit/>
          </a:bodyPr>
          <a:lstStyle/>
          <a:p>
            <a:pPr indent="0" lvl="0" marL="12700" marR="5080" rtl="0" algn="l">
              <a:lnSpc>
                <a:spcPct val="99800"/>
              </a:lnSpc>
              <a:spcBef>
                <a:spcPts val="0"/>
              </a:spcBef>
              <a:spcAft>
                <a:spcPts val="0"/>
              </a:spcAft>
              <a:buNone/>
            </a:pPr>
            <a:r>
              <a:rPr lang="en" sz="2400">
                <a:latin typeface="Garamond"/>
                <a:ea typeface="Garamond"/>
                <a:cs typeface="Garamond"/>
                <a:sym typeface="Garamond"/>
              </a:rPr>
              <a:t>Select any person to be the first member of the group. 8/8 ways to do this. For their partner there are 4/7 valid people to select. Repeat for 2nd group, with 6/6 ways to select the first person and 3/5 ways to select the 2nd person. Same logic applies for 3rd group, for a total of 4/7 * 3/5 * 2/3 = 24/105 = </a:t>
            </a:r>
            <a:r>
              <a:rPr b="1" lang="en" sz="2400">
                <a:latin typeface="Garamond"/>
                <a:ea typeface="Garamond"/>
                <a:cs typeface="Garamond"/>
                <a:sym typeface="Garamond"/>
              </a:rPr>
              <a:t>8/35</a:t>
            </a:r>
            <a:r>
              <a:rPr lang="en" sz="2400">
                <a:latin typeface="Garamond"/>
                <a:ea typeface="Garamond"/>
                <a:cs typeface="Garamond"/>
                <a:sym typeface="Garamond"/>
              </a:rPr>
              <a:t>. Note that we don’t have to worry about the 4th group because there will naturally be 1 banker and 1 trader left if the other groups are valid.</a:t>
            </a:r>
            <a:endParaRPr sz="2400">
              <a:latin typeface="Garamond"/>
              <a:ea typeface="Garamond"/>
              <a:cs typeface="Garamond"/>
              <a:sym typeface="Garamon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5"/>
          <p:cNvSpPr txBox="1"/>
          <p:nvPr>
            <p:ph type="title"/>
          </p:nvPr>
        </p:nvSpPr>
        <p:spPr>
          <a:xfrm>
            <a:off x="1856739" y="197621"/>
            <a:ext cx="68721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 cap="small"/>
              <a:t>Pricing</a:t>
            </a:r>
            <a:r>
              <a:rPr lang="en" sz="2900">
                <a:latin typeface="Times New Roman"/>
                <a:ea typeface="Times New Roman"/>
                <a:cs typeface="Times New Roman"/>
                <a:sym typeface="Times New Roman"/>
              </a:rPr>
              <a:t> </a:t>
            </a:r>
            <a:r>
              <a:rPr lang="en" cap="small"/>
              <a:t>Relationships</a:t>
            </a:r>
            <a:endParaRPr sz="2900">
              <a:latin typeface="Times New Roman"/>
              <a:ea typeface="Times New Roman"/>
              <a:cs typeface="Times New Roman"/>
              <a:sym typeface="Times New Roman"/>
            </a:endParaRPr>
          </a:p>
        </p:txBody>
      </p:sp>
      <p:sp>
        <p:nvSpPr>
          <p:cNvPr id="267" name="Google Shape;267;p45"/>
          <p:cNvSpPr txBox="1"/>
          <p:nvPr/>
        </p:nvSpPr>
        <p:spPr>
          <a:xfrm>
            <a:off x="952501" y="1204350"/>
            <a:ext cx="4062900" cy="3456300"/>
          </a:xfrm>
          <a:prstGeom prst="rect">
            <a:avLst/>
          </a:prstGeom>
          <a:noFill/>
          <a:ln>
            <a:noFill/>
          </a:ln>
        </p:spPr>
        <p:txBody>
          <a:bodyPr anchorCtr="0" anchor="t" bIns="0" lIns="0" spcFirstLastPara="1" rIns="0" wrap="square" tIns="52050">
            <a:spAutoFit/>
          </a:bodyPr>
          <a:lstStyle/>
          <a:p>
            <a:pPr indent="-342265" lvl="0" marL="405765" rtl="0" algn="l">
              <a:lnSpc>
                <a:spcPct val="100000"/>
              </a:lnSpc>
              <a:spcBef>
                <a:spcPts val="0"/>
              </a:spcBef>
              <a:spcAft>
                <a:spcPts val="0"/>
              </a:spcAft>
              <a:buSzPts val="2400"/>
              <a:buFont typeface="Arial"/>
              <a:buChar char="■"/>
            </a:pPr>
            <a:r>
              <a:rPr lang="en" sz="2400">
                <a:latin typeface="Garamond"/>
                <a:ea typeface="Garamond"/>
                <a:cs typeface="Garamond"/>
                <a:sym typeface="Garamond"/>
              </a:rPr>
              <a:t>Max[0, S-K] &lt;= C</a:t>
            </a:r>
            <a:endParaRPr sz="2400">
              <a:latin typeface="Garamond"/>
              <a:ea typeface="Garamond"/>
              <a:cs typeface="Garamond"/>
              <a:sym typeface="Garamond"/>
            </a:endParaRPr>
          </a:p>
          <a:p>
            <a:pPr indent="-342265" lvl="0" marL="405765" rtl="0" algn="l">
              <a:lnSpc>
                <a:spcPct val="100000"/>
              </a:lnSpc>
              <a:spcBef>
                <a:spcPts val="315"/>
              </a:spcBef>
              <a:spcAft>
                <a:spcPts val="0"/>
              </a:spcAft>
              <a:buSzPts val="2400"/>
              <a:buFont typeface="Arial"/>
              <a:buChar char="■"/>
            </a:pPr>
            <a:r>
              <a:rPr lang="en" sz="2400">
                <a:latin typeface="Garamond"/>
                <a:ea typeface="Garamond"/>
                <a:cs typeface="Garamond"/>
                <a:sym typeface="Garamond"/>
              </a:rPr>
              <a:t>C(K</a:t>
            </a:r>
            <a:r>
              <a:rPr baseline="-25000" lang="en" sz="2400">
                <a:latin typeface="Garamond"/>
                <a:ea typeface="Garamond"/>
                <a:cs typeface="Garamond"/>
                <a:sym typeface="Garamond"/>
              </a:rPr>
              <a:t>L</a:t>
            </a:r>
            <a:r>
              <a:rPr lang="en" sz="2400">
                <a:latin typeface="Garamond"/>
                <a:ea typeface="Garamond"/>
                <a:cs typeface="Garamond"/>
                <a:sym typeface="Garamond"/>
              </a:rPr>
              <a:t>) &gt; C(K</a:t>
            </a:r>
            <a:r>
              <a:rPr baseline="-25000" lang="en" sz="2400">
                <a:latin typeface="Garamond"/>
                <a:ea typeface="Garamond"/>
                <a:cs typeface="Garamond"/>
                <a:sym typeface="Garamond"/>
              </a:rPr>
              <a:t>H</a:t>
            </a:r>
            <a:r>
              <a:rPr lang="en" sz="2400">
                <a:latin typeface="Garamond"/>
                <a:ea typeface="Garamond"/>
                <a:cs typeface="Garamond"/>
                <a:sym typeface="Garamond"/>
              </a:rPr>
              <a:t>)</a:t>
            </a:r>
            <a:endParaRPr sz="2400">
              <a:latin typeface="Garamond"/>
              <a:ea typeface="Garamond"/>
              <a:cs typeface="Garamond"/>
              <a:sym typeface="Garamond"/>
            </a:endParaRPr>
          </a:p>
          <a:p>
            <a:pPr indent="-342265" lvl="0" marL="405765" rtl="0" algn="l">
              <a:lnSpc>
                <a:spcPct val="100000"/>
              </a:lnSpc>
              <a:spcBef>
                <a:spcPts val="335"/>
              </a:spcBef>
              <a:spcAft>
                <a:spcPts val="0"/>
              </a:spcAft>
              <a:buSzPts val="2400"/>
              <a:buFont typeface="Arial"/>
              <a:buChar char="■"/>
            </a:pPr>
            <a:r>
              <a:rPr lang="en" sz="2400">
                <a:latin typeface="Garamond"/>
                <a:ea typeface="Garamond"/>
                <a:cs typeface="Garamond"/>
                <a:sym typeface="Garamond"/>
              </a:rPr>
              <a:t>C(t</a:t>
            </a:r>
            <a:r>
              <a:rPr baseline="-25000" lang="en" sz="2400">
                <a:latin typeface="Garamond"/>
                <a:ea typeface="Garamond"/>
                <a:cs typeface="Garamond"/>
                <a:sym typeface="Garamond"/>
              </a:rPr>
              <a:t>2</a:t>
            </a:r>
            <a:r>
              <a:rPr lang="en" sz="2400">
                <a:latin typeface="Garamond"/>
                <a:ea typeface="Garamond"/>
                <a:cs typeface="Garamond"/>
                <a:sym typeface="Garamond"/>
              </a:rPr>
              <a:t>) &gt; C(t</a:t>
            </a:r>
            <a:r>
              <a:rPr baseline="-25000" lang="en" sz="2400">
                <a:latin typeface="Garamond"/>
                <a:ea typeface="Garamond"/>
                <a:cs typeface="Garamond"/>
                <a:sym typeface="Garamond"/>
              </a:rPr>
              <a:t>1</a:t>
            </a:r>
            <a:r>
              <a:rPr lang="en" sz="2400">
                <a:latin typeface="Garamond"/>
                <a:ea typeface="Garamond"/>
                <a:cs typeface="Garamond"/>
                <a:sym typeface="Garamond"/>
              </a:rPr>
              <a:t>)</a:t>
            </a:r>
            <a:endParaRPr sz="2400">
              <a:latin typeface="Garamond"/>
              <a:ea typeface="Garamond"/>
              <a:cs typeface="Garamond"/>
              <a:sym typeface="Garamond"/>
            </a:endParaRPr>
          </a:p>
          <a:p>
            <a:pPr indent="0" lvl="0" marL="0" rtl="0" algn="l">
              <a:lnSpc>
                <a:spcPct val="100000"/>
              </a:lnSpc>
              <a:spcBef>
                <a:spcPts val="705"/>
              </a:spcBef>
              <a:spcAft>
                <a:spcPts val="0"/>
              </a:spcAft>
              <a:buSzPts val="2400"/>
              <a:buFont typeface="Arial"/>
              <a:buNone/>
            </a:pPr>
            <a:r>
              <a:t/>
            </a:r>
            <a:endParaRPr sz="2400">
              <a:latin typeface="Garamond"/>
              <a:ea typeface="Garamond"/>
              <a:cs typeface="Garamond"/>
              <a:sym typeface="Garamond"/>
            </a:endParaRPr>
          </a:p>
          <a:p>
            <a:pPr indent="-342265" lvl="0" marL="405765" rtl="0" algn="l">
              <a:lnSpc>
                <a:spcPct val="100000"/>
              </a:lnSpc>
              <a:spcBef>
                <a:spcPts val="0"/>
              </a:spcBef>
              <a:spcAft>
                <a:spcPts val="0"/>
              </a:spcAft>
              <a:buSzPts val="2400"/>
              <a:buFont typeface="Arial"/>
              <a:buChar char="■"/>
            </a:pPr>
            <a:r>
              <a:rPr lang="en" sz="2400">
                <a:latin typeface="Garamond"/>
                <a:ea typeface="Garamond"/>
                <a:cs typeface="Garamond"/>
                <a:sym typeface="Garamond"/>
              </a:rPr>
              <a:t>Max[0, K-S] &lt;= P &lt;= K</a:t>
            </a:r>
            <a:endParaRPr sz="2400">
              <a:latin typeface="Garamond"/>
              <a:ea typeface="Garamond"/>
              <a:cs typeface="Garamond"/>
              <a:sym typeface="Garamond"/>
            </a:endParaRPr>
          </a:p>
          <a:p>
            <a:pPr indent="-342265" lvl="0" marL="405765" rtl="0" algn="l">
              <a:lnSpc>
                <a:spcPct val="100000"/>
              </a:lnSpc>
              <a:spcBef>
                <a:spcPts val="340"/>
              </a:spcBef>
              <a:spcAft>
                <a:spcPts val="0"/>
              </a:spcAft>
              <a:buSzPts val="2400"/>
              <a:buFont typeface="Arial"/>
              <a:buChar char="■"/>
            </a:pPr>
            <a:r>
              <a:rPr lang="en" sz="2400">
                <a:latin typeface="Garamond"/>
                <a:ea typeface="Garamond"/>
                <a:cs typeface="Garamond"/>
                <a:sym typeface="Garamond"/>
              </a:rPr>
              <a:t>P(K</a:t>
            </a:r>
            <a:r>
              <a:rPr baseline="-25000" lang="en" sz="2400">
                <a:latin typeface="Garamond"/>
                <a:ea typeface="Garamond"/>
                <a:cs typeface="Garamond"/>
                <a:sym typeface="Garamond"/>
              </a:rPr>
              <a:t>L</a:t>
            </a:r>
            <a:r>
              <a:rPr lang="en" sz="2400">
                <a:latin typeface="Garamond"/>
                <a:ea typeface="Garamond"/>
                <a:cs typeface="Garamond"/>
                <a:sym typeface="Garamond"/>
              </a:rPr>
              <a:t>) &lt; P(K</a:t>
            </a:r>
            <a:r>
              <a:rPr baseline="-25000" lang="en" sz="2400">
                <a:latin typeface="Garamond"/>
                <a:ea typeface="Garamond"/>
                <a:cs typeface="Garamond"/>
                <a:sym typeface="Garamond"/>
              </a:rPr>
              <a:t>H</a:t>
            </a:r>
            <a:r>
              <a:rPr lang="en" sz="2400">
                <a:latin typeface="Garamond"/>
                <a:ea typeface="Garamond"/>
                <a:cs typeface="Garamond"/>
                <a:sym typeface="Garamond"/>
              </a:rPr>
              <a:t>)</a:t>
            </a:r>
            <a:endParaRPr sz="2400">
              <a:latin typeface="Garamond"/>
              <a:ea typeface="Garamond"/>
              <a:cs typeface="Garamond"/>
              <a:sym typeface="Garamond"/>
            </a:endParaRPr>
          </a:p>
          <a:p>
            <a:pPr indent="-342265" lvl="0" marL="405765" rtl="0" algn="l">
              <a:lnSpc>
                <a:spcPct val="100000"/>
              </a:lnSpc>
              <a:spcBef>
                <a:spcPts val="310"/>
              </a:spcBef>
              <a:spcAft>
                <a:spcPts val="0"/>
              </a:spcAft>
              <a:buSzPts val="2400"/>
              <a:buFont typeface="Arial"/>
              <a:buChar char="■"/>
            </a:pPr>
            <a:r>
              <a:rPr lang="en" sz="2400">
                <a:latin typeface="Garamond"/>
                <a:ea typeface="Garamond"/>
                <a:cs typeface="Garamond"/>
                <a:sym typeface="Garamond"/>
              </a:rPr>
              <a:t>P(t</a:t>
            </a:r>
            <a:r>
              <a:rPr baseline="-25000" lang="en" sz="2400">
                <a:latin typeface="Garamond"/>
                <a:ea typeface="Garamond"/>
                <a:cs typeface="Garamond"/>
                <a:sym typeface="Garamond"/>
              </a:rPr>
              <a:t>2</a:t>
            </a:r>
            <a:r>
              <a:rPr lang="en" sz="2400">
                <a:latin typeface="Garamond"/>
                <a:ea typeface="Garamond"/>
                <a:cs typeface="Garamond"/>
                <a:sym typeface="Garamond"/>
              </a:rPr>
              <a:t>) &gt; P(t</a:t>
            </a:r>
            <a:r>
              <a:rPr baseline="-25000" lang="en" sz="2400">
                <a:latin typeface="Garamond"/>
                <a:ea typeface="Garamond"/>
                <a:cs typeface="Garamond"/>
                <a:sym typeface="Garamond"/>
              </a:rPr>
              <a:t>1</a:t>
            </a:r>
            <a:r>
              <a:rPr lang="en" sz="2400">
                <a:latin typeface="Garamond"/>
                <a:ea typeface="Garamond"/>
                <a:cs typeface="Garamond"/>
                <a:sym typeface="Garamond"/>
              </a:rPr>
              <a:t>)</a:t>
            </a:r>
            <a:endParaRPr sz="2400">
              <a:latin typeface="Garamond"/>
              <a:ea typeface="Garamond"/>
              <a:cs typeface="Garamond"/>
              <a:sym typeface="Garamond"/>
            </a:endParaRPr>
          </a:p>
          <a:p>
            <a:pPr indent="0" lvl="0" marL="1435100" rtl="0" algn="l">
              <a:lnSpc>
                <a:spcPct val="100000"/>
              </a:lnSpc>
              <a:spcBef>
                <a:spcPts val="1490"/>
              </a:spcBef>
              <a:spcAft>
                <a:spcPts val="0"/>
              </a:spcAft>
              <a:buNone/>
            </a:pPr>
            <a:r>
              <a:t/>
            </a:r>
            <a:endParaRPr b="1" sz="2400">
              <a:latin typeface="Garamond"/>
              <a:ea typeface="Garamond"/>
              <a:cs typeface="Garamond"/>
              <a:sym typeface="Garamond"/>
            </a:endParaRPr>
          </a:p>
        </p:txBody>
      </p:sp>
      <p:sp>
        <p:nvSpPr>
          <p:cNvPr id="268" name="Google Shape;268;p45"/>
          <p:cNvSpPr txBox="1"/>
          <p:nvPr/>
        </p:nvSpPr>
        <p:spPr>
          <a:xfrm>
            <a:off x="4838701" y="1382950"/>
            <a:ext cx="4062900" cy="2900700"/>
          </a:xfrm>
          <a:prstGeom prst="rect">
            <a:avLst/>
          </a:prstGeom>
          <a:noFill/>
          <a:ln>
            <a:noFill/>
          </a:ln>
        </p:spPr>
        <p:txBody>
          <a:bodyPr anchorCtr="0" anchor="t" bIns="0" lIns="0" spcFirstLastPara="1" rIns="0" wrap="square" tIns="52050">
            <a:spAutoFit/>
          </a:bodyPr>
          <a:lstStyle/>
          <a:p>
            <a:pPr indent="0" lvl="0" marL="0" rtl="0" algn="l">
              <a:spcBef>
                <a:spcPts val="705"/>
              </a:spcBef>
              <a:spcAft>
                <a:spcPts val="0"/>
              </a:spcAft>
              <a:buNone/>
            </a:pPr>
            <a:r>
              <a:t/>
            </a:r>
            <a:endParaRPr sz="2400">
              <a:solidFill>
                <a:schemeClr val="dk1"/>
              </a:solidFill>
              <a:latin typeface="Garamond"/>
              <a:ea typeface="Garamond"/>
              <a:cs typeface="Garamond"/>
              <a:sym typeface="Garamond"/>
            </a:endParaRPr>
          </a:p>
          <a:p>
            <a:pPr indent="-381000" lvl="0" marL="457200" rtl="0" algn="l">
              <a:spcBef>
                <a:spcPts val="5"/>
              </a:spcBef>
              <a:spcAft>
                <a:spcPts val="0"/>
              </a:spcAft>
              <a:buClr>
                <a:schemeClr val="dk1"/>
              </a:buClr>
              <a:buSzPts val="2400"/>
              <a:buChar char="■"/>
            </a:pPr>
            <a:r>
              <a:rPr lang="en" sz="2400">
                <a:solidFill>
                  <a:schemeClr val="dk1"/>
                </a:solidFill>
                <a:latin typeface="Garamond"/>
                <a:ea typeface="Garamond"/>
                <a:cs typeface="Garamond"/>
                <a:sym typeface="Garamond"/>
              </a:rPr>
              <a:t>S, K = spot price, strike price</a:t>
            </a:r>
            <a:endParaRPr sz="2400">
              <a:solidFill>
                <a:schemeClr val="dk1"/>
              </a:solidFill>
              <a:latin typeface="Garamond"/>
              <a:ea typeface="Garamond"/>
              <a:cs typeface="Garamond"/>
              <a:sym typeface="Garamond"/>
            </a:endParaRPr>
          </a:p>
          <a:p>
            <a:pPr indent="-381000" lvl="0" marL="457200" rtl="0" algn="l">
              <a:spcBef>
                <a:spcPts val="335"/>
              </a:spcBef>
              <a:spcAft>
                <a:spcPts val="0"/>
              </a:spcAft>
              <a:buClr>
                <a:schemeClr val="dk1"/>
              </a:buClr>
              <a:buSzPts val="2400"/>
              <a:buChar char="■"/>
            </a:pPr>
            <a:r>
              <a:rPr lang="en" sz="2400">
                <a:solidFill>
                  <a:schemeClr val="dk1"/>
                </a:solidFill>
                <a:latin typeface="Garamond"/>
                <a:ea typeface="Garamond"/>
                <a:cs typeface="Garamond"/>
                <a:sym typeface="Garamond"/>
              </a:rPr>
              <a:t>K</a:t>
            </a:r>
            <a:r>
              <a:rPr baseline="-25000" lang="en" sz="2400">
                <a:solidFill>
                  <a:schemeClr val="dk1"/>
                </a:solidFill>
                <a:latin typeface="Garamond"/>
                <a:ea typeface="Garamond"/>
                <a:cs typeface="Garamond"/>
                <a:sym typeface="Garamond"/>
              </a:rPr>
              <a:t>L</a:t>
            </a:r>
            <a:r>
              <a:rPr lang="en" sz="2400">
                <a:solidFill>
                  <a:schemeClr val="dk1"/>
                </a:solidFill>
                <a:latin typeface="Garamond"/>
                <a:ea typeface="Garamond"/>
                <a:cs typeface="Garamond"/>
                <a:sym typeface="Garamond"/>
              </a:rPr>
              <a:t>, K</a:t>
            </a:r>
            <a:r>
              <a:rPr baseline="-25000" lang="en" sz="2400">
                <a:solidFill>
                  <a:schemeClr val="dk1"/>
                </a:solidFill>
                <a:latin typeface="Garamond"/>
                <a:ea typeface="Garamond"/>
                <a:cs typeface="Garamond"/>
                <a:sym typeface="Garamond"/>
              </a:rPr>
              <a:t>H</a:t>
            </a:r>
            <a:r>
              <a:rPr baseline="-25000" lang="en" sz="2400">
                <a:solidFill>
                  <a:schemeClr val="dk1"/>
                </a:solidFill>
                <a:latin typeface="Times New Roman"/>
                <a:ea typeface="Times New Roman"/>
                <a:cs typeface="Times New Roman"/>
                <a:sym typeface="Times New Roman"/>
              </a:rPr>
              <a:t> </a:t>
            </a:r>
            <a:r>
              <a:rPr lang="en" sz="2400">
                <a:solidFill>
                  <a:schemeClr val="dk1"/>
                </a:solidFill>
                <a:latin typeface="Garamond"/>
                <a:ea typeface="Garamond"/>
                <a:cs typeface="Garamond"/>
                <a:sym typeface="Garamond"/>
              </a:rPr>
              <a:t>= lower strike, higher strike</a:t>
            </a:r>
            <a:endParaRPr sz="2400">
              <a:solidFill>
                <a:schemeClr val="dk1"/>
              </a:solidFill>
              <a:latin typeface="Garamond"/>
              <a:ea typeface="Garamond"/>
              <a:cs typeface="Garamond"/>
              <a:sym typeface="Garamond"/>
            </a:endParaRPr>
          </a:p>
          <a:p>
            <a:pPr indent="-381000" lvl="0" marL="457200" rtl="0" algn="l">
              <a:spcBef>
                <a:spcPts val="215"/>
              </a:spcBef>
              <a:spcAft>
                <a:spcPts val="0"/>
              </a:spcAft>
              <a:buClr>
                <a:schemeClr val="dk1"/>
              </a:buClr>
              <a:buSzPts val="2400"/>
              <a:buChar char="■"/>
            </a:pPr>
            <a:r>
              <a:rPr lang="en" sz="2400">
                <a:solidFill>
                  <a:schemeClr val="dk1"/>
                </a:solidFill>
                <a:latin typeface="Garamond"/>
                <a:ea typeface="Garamond"/>
                <a:cs typeface="Garamond"/>
                <a:sym typeface="Garamond"/>
              </a:rPr>
              <a:t>T</a:t>
            </a:r>
            <a:r>
              <a:rPr baseline="-25000" lang="en" sz="2400">
                <a:solidFill>
                  <a:schemeClr val="dk1"/>
                </a:solidFill>
                <a:latin typeface="Garamond"/>
                <a:ea typeface="Garamond"/>
                <a:cs typeface="Garamond"/>
                <a:sym typeface="Garamond"/>
              </a:rPr>
              <a:t>1</a:t>
            </a:r>
            <a:r>
              <a:rPr lang="en" sz="2400">
                <a:solidFill>
                  <a:schemeClr val="dk1"/>
                </a:solidFill>
                <a:latin typeface="Garamond"/>
                <a:ea typeface="Garamond"/>
                <a:cs typeface="Garamond"/>
                <a:sym typeface="Garamond"/>
              </a:rPr>
              <a:t>, T</a:t>
            </a:r>
            <a:r>
              <a:rPr baseline="-25000" lang="en" sz="2400">
                <a:solidFill>
                  <a:schemeClr val="dk1"/>
                </a:solidFill>
                <a:latin typeface="Garamond"/>
                <a:ea typeface="Garamond"/>
                <a:cs typeface="Garamond"/>
                <a:sym typeface="Garamond"/>
              </a:rPr>
              <a:t>2</a:t>
            </a:r>
            <a:r>
              <a:rPr baseline="-25000" lang="en" sz="2400">
                <a:solidFill>
                  <a:schemeClr val="dk1"/>
                </a:solidFill>
                <a:latin typeface="Times New Roman"/>
                <a:ea typeface="Times New Roman"/>
                <a:cs typeface="Times New Roman"/>
                <a:sym typeface="Times New Roman"/>
              </a:rPr>
              <a:t> </a:t>
            </a:r>
            <a:r>
              <a:rPr lang="en" sz="2400">
                <a:solidFill>
                  <a:schemeClr val="dk1"/>
                </a:solidFill>
                <a:latin typeface="Garamond"/>
                <a:ea typeface="Garamond"/>
                <a:cs typeface="Garamond"/>
                <a:sym typeface="Garamond"/>
              </a:rPr>
              <a:t>= shorter maturity, longer maturity</a:t>
            </a:r>
            <a:endParaRPr sz="2400">
              <a:latin typeface="Garamond"/>
              <a:ea typeface="Garamond"/>
              <a:cs typeface="Garamond"/>
              <a:sym typeface="Garamond"/>
            </a:endParaRPr>
          </a:p>
          <a:p>
            <a:pPr indent="0" lvl="0" marL="1435100" rtl="0" algn="l">
              <a:lnSpc>
                <a:spcPct val="100000"/>
              </a:lnSpc>
              <a:spcBef>
                <a:spcPts val="1490"/>
              </a:spcBef>
              <a:spcAft>
                <a:spcPts val="0"/>
              </a:spcAft>
              <a:buNone/>
            </a:pPr>
            <a:r>
              <a:t/>
            </a:r>
            <a:endParaRPr b="1" sz="2400">
              <a:latin typeface="Garamond"/>
              <a:ea typeface="Garamond"/>
              <a:cs typeface="Garamond"/>
              <a:sym typeface="Garamon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6"/>
          <p:cNvSpPr txBox="1"/>
          <p:nvPr>
            <p:ph type="title"/>
          </p:nvPr>
        </p:nvSpPr>
        <p:spPr>
          <a:xfrm>
            <a:off x="1831339" y="452246"/>
            <a:ext cx="68721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 cap="small"/>
              <a:t>Impact</a:t>
            </a:r>
            <a:r>
              <a:rPr lang="en" sz="2900">
                <a:latin typeface="Times New Roman"/>
                <a:ea typeface="Times New Roman"/>
                <a:cs typeface="Times New Roman"/>
                <a:sym typeface="Times New Roman"/>
              </a:rPr>
              <a:t> </a:t>
            </a:r>
            <a:r>
              <a:rPr lang="en" cap="small"/>
              <a:t>of</a:t>
            </a:r>
            <a:r>
              <a:rPr lang="en" sz="2900">
                <a:latin typeface="Times New Roman"/>
                <a:ea typeface="Times New Roman"/>
                <a:cs typeface="Times New Roman"/>
                <a:sym typeface="Times New Roman"/>
              </a:rPr>
              <a:t> </a:t>
            </a:r>
            <a:r>
              <a:rPr lang="en" cap="small"/>
              <a:t>Each</a:t>
            </a:r>
            <a:r>
              <a:rPr lang="en" sz="2900">
                <a:latin typeface="Times New Roman"/>
                <a:ea typeface="Times New Roman"/>
                <a:cs typeface="Times New Roman"/>
                <a:sym typeface="Times New Roman"/>
              </a:rPr>
              <a:t> </a:t>
            </a:r>
            <a:r>
              <a:rPr lang="en" cap="small"/>
              <a:t>Variable</a:t>
            </a:r>
            <a:endParaRPr sz="2900">
              <a:latin typeface="Times New Roman"/>
              <a:ea typeface="Times New Roman"/>
              <a:cs typeface="Times New Roman"/>
              <a:sym typeface="Times New Roman"/>
            </a:endParaRPr>
          </a:p>
        </p:txBody>
      </p:sp>
      <p:sp>
        <p:nvSpPr>
          <p:cNvPr id="274" name="Google Shape;274;p46"/>
          <p:cNvSpPr txBox="1"/>
          <p:nvPr/>
        </p:nvSpPr>
        <p:spPr>
          <a:xfrm>
            <a:off x="1907539" y="1263776"/>
            <a:ext cx="6515700" cy="3599400"/>
          </a:xfrm>
          <a:prstGeom prst="rect">
            <a:avLst/>
          </a:prstGeom>
          <a:noFill/>
          <a:ln>
            <a:noFill/>
          </a:ln>
        </p:spPr>
        <p:txBody>
          <a:bodyPr anchorCtr="0" anchor="t" bIns="0" lIns="0" spcFirstLastPara="1" rIns="0" wrap="square" tIns="12700">
            <a:spAutoFit/>
          </a:bodyPr>
          <a:lstStyle/>
          <a:p>
            <a:pPr indent="-342900" lvl="0" marL="355600" marR="5080" rtl="0" algn="l">
              <a:lnSpc>
                <a:spcPct val="100000"/>
              </a:lnSpc>
              <a:spcBef>
                <a:spcPts val="0"/>
              </a:spcBef>
              <a:spcAft>
                <a:spcPts val="0"/>
              </a:spcAft>
              <a:buSzPts val="3000"/>
              <a:buFont typeface="Arial"/>
              <a:buChar char="■"/>
            </a:pPr>
            <a:r>
              <a:rPr lang="en" sz="3000">
                <a:latin typeface="Garamond"/>
                <a:ea typeface="Garamond"/>
                <a:cs typeface="Garamond"/>
                <a:sym typeface="Garamond"/>
              </a:rPr>
              <a:t>What happens to the cost of a call option when the following variables change?</a:t>
            </a:r>
            <a:endParaRPr sz="3000">
              <a:latin typeface="Garamond"/>
              <a:ea typeface="Garamond"/>
              <a:cs typeface="Garamond"/>
              <a:sym typeface="Garamond"/>
            </a:endParaRPr>
          </a:p>
          <a:p>
            <a:pPr indent="-285115" lvl="1" marL="755015" rtl="0" algn="l">
              <a:lnSpc>
                <a:spcPct val="100000"/>
              </a:lnSpc>
              <a:spcBef>
                <a:spcPts val="600"/>
              </a:spcBef>
              <a:spcAft>
                <a:spcPts val="0"/>
              </a:spcAft>
              <a:buSzPts val="2400"/>
              <a:buFont typeface="Arial"/>
              <a:buChar char="■"/>
            </a:pPr>
            <a:r>
              <a:rPr lang="en" sz="2400">
                <a:latin typeface="Garamond"/>
                <a:ea typeface="Garamond"/>
                <a:cs typeface="Garamond"/>
                <a:sym typeface="Garamond"/>
              </a:rPr>
              <a:t>Price of underlying increases…</a:t>
            </a:r>
            <a:endParaRPr sz="2400">
              <a:latin typeface="Garamond"/>
              <a:ea typeface="Garamond"/>
              <a:cs typeface="Garamond"/>
              <a:sym typeface="Garamond"/>
            </a:endParaRPr>
          </a:p>
          <a:p>
            <a:pPr indent="-285115" lvl="1" marL="755015" rtl="0" algn="l">
              <a:lnSpc>
                <a:spcPct val="100000"/>
              </a:lnSpc>
              <a:spcBef>
                <a:spcPts val="500"/>
              </a:spcBef>
              <a:spcAft>
                <a:spcPts val="0"/>
              </a:spcAft>
              <a:buSzPts val="2400"/>
              <a:buFont typeface="Arial"/>
              <a:buChar char="■"/>
            </a:pPr>
            <a:r>
              <a:rPr lang="en" sz="2400">
                <a:latin typeface="Garamond"/>
                <a:ea typeface="Garamond"/>
                <a:cs typeface="Garamond"/>
                <a:sym typeface="Garamond"/>
              </a:rPr>
              <a:t>Strike price increases…</a:t>
            </a:r>
            <a:endParaRPr sz="2400">
              <a:latin typeface="Garamond"/>
              <a:ea typeface="Garamond"/>
              <a:cs typeface="Garamond"/>
              <a:sym typeface="Garamond"/>
            </a:endParaRPr>
          </a:p>
          <a:p>
            <a:pPr indent="-285115" lvl="1" marL="755015" rtl="0" algn="l">
              <a:lnSpc>
                <a:spcPct val="100000"/>
              </a:lnSpc>
              <a:spcBef>
                <a:spcPts val="625"/>
              </a:spcBef>
              <a:spcAft>
                <a:spcPts val="0"/>
              </a:spcAft>
              <a:buSzPts val="2400"/>
              <a:buFont typeface="Arial"/>
              <a:buChar char="■"/>
            </a:pPr>
            <a:r>
              <a:rPr lang="en" sz="2400">
                <a:latin typeface="Garamond"/>
                <a:ea typeface="Garamond"/>
                <a:cs typeface="Garamond"/>
                <a:sym typeface="Garamond"/>
              </a:rPr>
              <a:t>Volatility increases…</a:t>
            </a:r>
            <a:endParaRPr sz="2400">
              <a:latin typeface="Garamond"/>
              <a:ea typeface="Garamond"/>
              <a:cs typeface="Garamond"/>
              <a:sym typeface="Garamond"/>
            </a:endParaRPr>
          </a:p>
          <a:p>
            <a:pPr indent="-285115" lvl="1" marL="755015" rtl="0" algn="l">
              <a:lnSpc>
                <a:spcPct val="100000"/>
              </a:lnSpc>
              <a:spcBef>
                <a:spcPts val="625"/>
              </a:spcBef>
              <a:spcAft>
                <a:spcPts val="0"/>
              </a:spcAft>
              <a:buSzPts val="2400"/>
              <a:buFont typeface="Arial"/>
              <a:buChar char="■"/>
            </a:pPr>
            <a:r>
              <a:rPr lang="en" sz="2400">
                <a:latin typeface="Garamond"/>
                <a:ea typeface="Garamond"/>
                <a:cs typeface="Garamond"/>
                <a:sym typeface="Garamond"/>
              </a:rPr>
              <a:t>Time increases…</a:t>
            </a:r>
            <a:endParaRPr sz="2400">
              <a:latin typeface="Garamond"/>
              <a:ea typeface="Garamond"/>
              <a:cs typeface="Garamond"/>
              <a:sym typeface="Garamond"/>
            </a:endParaRPr>
          </a:p>
          <a:p>
            <a:pPr indent="-285115" lvl="1" marL="755015" rtl="0" algn="l">
              <a:lnSpc>
                <a:spcPct val="100000"/>
              </a:lnSpc>
              <a:spcBef>
                <a:spcPts val="530"/>
              </a:spcBef>
              <a:spcAft>
                <a:spcPts val="0"/>
              </a:spcAft>
              <a:buSzPts val="2400"/>
              <a:buFont typeface="Arial"/>
              <a:buChar char="■"/>
            </a:pPr>
            <a:r>
              <a:rPr lang="en" sz="2400">
                <a:latin typeface="Garamond"/>
                <a:ea typeface="Garamond"/>
                <a:cs typeface="Garamond"/>
                <a:sym typeface="Garamond"/>
              </a:rPr>
              <a:t>Interest rates increase…</a:t>
            </a:r>
            <a:endParaRPr sz="2400">
              <a:latin typeface="Garamond"/>
              <a:ea typeface="Garamond"/>
              <a:cs typeface="Garamond"/>
              <a:sym typeface="Garamond"/>
            </a:endParaRPr>
          </a:p>
          <a:p>
            <a:pPr indent="-285115" lvl="1" marL="755015" rtl="0" algn="l">
              <a:lnSpc>
                <a:spcPct val="100000"/>
              </a:lnSpc>
              <a:spcBef>
                <a:spcPts val="600"/>
              </a:spcBef>
              <a:spcAft>
                <a:spcPts val="0"/>
              </a:spcAft>
              <a:buSzPts val="2400"/>
              <a:buFont typeface="Arial"/>
              <a:buChar char="■"/>
            </a:pPr>
            <a:r>
              <a:rPr lang="en" sz="2400">
                <a:latin typeface="Garamond"/>
                <a:ea typeface="Garamond"/>
                <a:cs typeface="Garamond"/>
                <a:sym typeface="Garamond"/>
              </a:rPr>
              <a:t>Dividends increase…</a:t>
            </a:r>
            <a:endParaRPr sz="2400">
              <a:latin typeface="Garamond"/>
              <a:ea typeface="Garamond"/>
              <a:cs typeface="Garamond"/>
              <a:sym typeface="Garamon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7"/>
          <p:cNvSpPr txBox="1"/>
          <p:nvPr>
            <p:ph type="title"/>
          </p:nvPr>
        </p:nvSpPr>
        <p:spPr>
          <a:xfrm>
            <a:off x="1831339" y="452246"/>
            <a:ext cx="68721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 cap="small"/>
              <a:t>Impact</a:t>
            </a:r>
            <a:r>
              <a:rPr lang="en" sz="2900">
                <a:latin typeface="Times New Roman"/>
                <a:ea typeface="Times New Roman"/>
                <a:cs typeface="Times New Roman"/>
                <a:sym typeface="Times New Roman"/>
              </a:rPr>
              <a:t> </a:t>
            </a:r>
            <a:r>
              <a:rPr lang="en" cap="small"/>
              <a:t>of</a:t>
            </a:r>
            <a:r>
              <a:rPr lang="en" sz="2900">
                <a:latin typeface="Times New Roman"/>
                <a:ea typeface="Times New Roman"/>
                <a:cs typeface="Times New Roman"/>
                <a:sym typeface="Times New Roman"/>
              </a:rPr>
              <a:t> </a:t>
            </a:r>
            <a:r>
              <a:rPr lang="en" cap="small"/>
              <a:t>Each</a:t>
            </a:r>
            <a:r>
              <a:rPr lang="en" sz="2900">
                <a:latin typeface="Times New Roman"/>
                <a:ea typeface="Times New Roman"/>
                <a:cs typeface="Times New Roman"/>
                <a:sym typeface="Times New Roman"/>
              </a:rPr>
              <a:t> </a:t>
            </a:r>
            <a:r>
              <a:rPr lang="en" cap="small"/>
              <a:t>Variable</a:t>
            </a:r>
            <a:endParaRPr sz="2900">
              <a:latin typeface="Times New Roman"/>
              <a:ea typeface="Times New Roman"/>
              <a:cs typeface="Times New Roman"/>
              <a:sym typeface="Times New Roman"/>
            </a:endParaRPr>
          </a:p>
        </p:txBody>
      </p:sp>
      <p:sp>
        <p:nvSpPr>
          <p:cNvPr id="280" name="Google Shape;280;p47"/>
          <p:cNvSpPr txBox="1"/>
          <p:nvPr/>
        </p:nvSpPr>
        <p:spPr>
          <a:xfrm>
            <a:off x="1907539" y="1263776"/>
            <a:ext cx="6518909" cy="2682240"/>
          </a:xfrm>
          <a:prstGeom prst="rect">
            <a:avLst/>
          </a:prstGeom>
          <a:noFill/>
          <a:ln>
            <a:noFill/>
          </a:ln>
        </p:spPr>
        <p:txBody>
          <a:bodyPr anchorCtr="0" anchor="t" bIns="0" lIns="0" spcFirstLastPara="1" rIns="0" wrap="square" tIns="12700">
            <a:spAutoFit/>
          </a:bodyPr>
          <a:lstStyle/>
          <a:p>
            <a:pPr indent="-342900" lvl="0" marL="355600" marR="5080" rtl="0" algn="l">
              <a:lnSpc>
                <a:spcPct val="100000"/>
              </a:lnSpc>
              <a:spcBef>
                <a:spcPts val="0"/>
              </a:spcBef>
              <a:spcAft>
                <a:spcPts val="0"/>
              </a:spcAft>
              <a:buSzPts val="3000"/>
              <a:buFont typeface="Arial"/>
              <a:buChar char="■"/>
            </a:pPr>
            <a:r>
              <a:rPr lang="en" sz="3000">
                <a:latin typeface="Garamond"/>
                <a:ea typeface="Garamond"/>
                <a:cs typeface="Garamond"/>
                <a:sym typeface="Garamond"/>
              </a:rPr>
              <a:t>What happens to the cost of	a put option when the following variables change?</a:t>
            </a:r>
            <a:endParaRPr sz="3000">
              <a:latin typeface="Garamond"/>
              <a:ea typeface="Garamond"/>
              <a:cs typeface="Garamond"/>
              <a:sym typeface="Garamond"/>
            </a:endParaRPr>
          </a:p>
          <a:p>
            <a:pPr indent="-285115" lvl="1" marL="755015" rtl="0" algn="l">
              <a:lnSpc>
                <a:spcPct val="100000"/>
              </a:lnSpc>
              <a:spcBef>
                <a:spcPts val="600"/>
              </a:spcBef>
              <a:spcAft>
                <a:spcPts val="0"/>
              </a:spcAft>
              <a:buSzPts val="2400"/>
              <a:buFont typeface="Arial"/>
              <a:buChar char="■"/>
            </a:pPr>
            <a:r>
              <a:rPr lang="en" sz="2400">
                <a:latin typeface="Garamond"/>
                <a:ea typeface="Garamond"/>
                <a:cs typeface="Garamond"/>
                <a:sym typeface="Garamond"/>
              </a:rPr>
              <a:t>Price of underlying increases…</a:t>
            </a:r>
            <a:endParaRPr sz="2400">
              <a:latin typeface="Garamond"/>
              <a:ea typeface="Garamond"/>
              <a:cs typeface="Garamond"/>
              <a:sym typeface="Garamond"/>
            </a:endParaRPr>
          </a:p>
          <a:p>
            <a:pPr indent="-285115" lvl="1" marL="755015" rtl="0" algn="l">
              <a:lnSpc>
                <a:spcPct val="100000"/>
              </a:lnSpc>
              <a:spcBef>
                <a:spcPts val="500"/>
              </a:spcBef>
              <a:spcAft>
                <a:spcPts val="0"/>
              </a:spcAft>
              <a:buSzPts val="2400"/>
              <a:buFont typeface="Arial"/>
              <a:buChar char="■"/>
            </a:pPr>
            <a:r>
              <a:rPr lang="en" sz="2400">
                <a:latin typeface="Garamond"/>
                <a:ea typeface="Garamond"/>
                <a:cs typeface="Garamond"/>
                <a:sym typeface="Garamond"/>
              </a:rPr>
              <a:t>Strike price increases…</a:t>
            </a:r>
            <a:endParaRPr sz="2400">
              <a:latin typeface="Garamond"/>
              <a:ea typeface="Garamond"/>
              <a:cs typeface="Garamond"/>
              <a:sym typeface="Garamond"/>
            </a:endParaRPr>
          </a:p>
          <a:p>
            <a:pPr indent="-285115" lvl="1" marL="755015" rtl="0" algn="l">
              <a:lnSpc>
                <a:spcPct val="100000"/>
              </a:lnSpc>
              <a:spcBef>
                <a:spcPts val="625"/>
              </a:spcBef>
              <a:spcAft>
                <a:spcPts val="0"/>
              </a:spcAft>
              <a:buSzPts val="2400"/>
              <a:buFont typeface="Arial"/>
              <a:buChar char="■"/>
            </a:pPr>
            <a:r>
              <a:rPr lang="en" sz="2400">
                <a:latin typeface="Garamond"/>
                <a:ea typeface="Garamond"/>
                <a:cs typeface="Garamond"/>
                <a:sym typeface="Garamond"/>
              </a:rPr>
              <a:t>Volatility increases…</a:t>
            </a:r>
            <a:endParaRPr sz="2400">
              <a:latin typeface="Garamond"/>
              <a:ea typeface="Garamond"/>
              <a:cs typeface="Garamond"/>
              <a:sym typeface="Garamond"/>
            </a:endParaRPr>
          </a:p>
          <a:p>
            <a:pPr indent="-285115" lvl="1" marL="755015" rtl="0" algn="l">
              <a:lnSpc>
                <a:spcPct val="100000"/>
              </a:lnSpc>
              <a:spcBef>
                <a:spcPts val="625"/>
              </a:spcBef>
              <a:spcAft>
                <a:spcPts val="0"/>
              </a:spcAft>
              <a:buSzPts val="2400"/>
              <a:buFont typeface="Arial"/>
              <a:buChar char="■"/>
            </a:pPr>
            <a:r>
              <a:rPr lang="en" sz="2400">
                <a:latin typeface="Garamond"/>
                <a:ea typeface="Garamond"/>
                <a:cs typeface="Garamond"/>
                <a:sym typeface="Garamond"/>
              </a:rPr>
              <a:t>Time increases…</a:t>
            </a:r>
            <a:endParaRPr sz="2400">
              <a:latin typeface="Garamond"/>
              <a:ea typeface="Garamond"/>
              <a:cs typeface="Garamond"/>
              <a:sym typeface="Garamond"/>
            </a:endParaRPr>
          </a:p>
          <a:p>
            <a:pPr indent="-285115" lvl="1" marL="755015" rtl="0" algn="l">
              <a:lnSpc>
                <a:spcPct val="100000"/>
              </a:lnSpc>
              <a:spcBef>
                <a:spcPts val="530"/>
              </a:spcBef>
              <a:spcAft>
                <a:spcPts val="0"/>
              </a:spcAft>
              <a:buSzPts val="2400"/>
              <a:buFont typeface="Arial"/>
              <a:buChar char="■"/>
            </a:pPr>
            <a:r>
              <a:rPr lang="en" sz="2400">
                <a:latin typeface="Garamond"/>
                <a:ea typeface="Garamond"/>
                <a:cs typeface="Garamond"/>
                <a:sym typeface="Garamond"/>
              </a:rPr>
              <a:t>Interest rates increase…</a:t>
            </a:r>
            <a:endParaRPr sz="2400">
              <a:latin typeface="Garamond"/>
              <a:ea typeface="Garamond"/>
              <a:cs typeface="Garamond"/>
              <a:sym typeface="Garamond"/>
            </a:endParaRPr>
          </a:p>
          <a:p>
            <a:pPr indent="-285115" lvl="1" marL="755015" rtl="0" algn="l">
              <a:lnSpc>
                <a:spcPct val="100000"/>
              </a:lnSpc>
              <a:spcBef>
                <a:spcPts val="600"/>
              </a:spcBef>
              <a:spcAft>
                <a:spcPts val="0"/>
              </a:spcAft>
              <a:buSzPts val="2400"/>
              <a:buFont typeface="Arial"/>
              <a:buChar char="■"/>
            </a:pPr>
            <a:r>
              <a:rPr lang="en" sz="2400">
                <a:latin typeface="Garamond"/>
                <a:ea typeface="Garamond"/>
                <a:cs typeface="Garamond"/>
                <a:sym typeface="Garamond"/>
              </a:rPr>
              <a:t>Dividends increase…</a:t>
            </a:r>
            <a:endParaRPr sz="2400">
              <a:latin typeface="Garamond"/>
              <a:ea typeface="Garamond"/>
              <a:cs typeface="Garamond"/>
              <a:sym typeface="Garamon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8"/>
          <p:cNvSpPr txBox="1"/>
          <p:nvPr>
            <p:ph type="title"/>
          </p:nvPr>
        </p:nvSpPr>
        <p:spPr>
          <a:xfrm>
            <a:off x="1831339" y="452246"/>
            <a:ext cx="68721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 cap="small"/>
              <a:t>Put-Call</a:t>
            </a:r>
            <a:r>
              <a:rPr lang="en" sz="2900">
                <a:latin typeface="Times New Roman"/>
                <a:ea typeface="Times New Roman"/>
                <a:cs typeface="Times New Roman"/>
                <a:sym typeface="Times New Roman"/>
              </a:rPr>
              <a:t> </a:t>
            </a:r>
            <a:r>
              <a:rPr lang="en" cap="small"/>
              <a:t>Parity</a:t>
            </a:r>
            <a:endParaRPr sz="2900">
              <a:latin typeface="Times New Roman"/>
              <a:ea typeface="Times New Roman"/>
              <a:cs typeface="Times New Roman"/>
              <a:sym typeface="Times New Roman"/>
            </a:endParaRPr>
          </a:p>
        </p:txBody>
      </p:sp>
      <p:pic>
        <p:nvPicPr>
          <p:cNvPr id="286" name="Google Shape;286;p48"/>
          <p:cNvPicPr preferRelativeResize="0"/>
          <p:nvPr/>
        </p:nvPicPr>
        <p:blipFill rotWithShape="1">
          <a:blip r:embed="rId3">
            <a:alphaModFix/>
          </a:blip>
          <a:srcRect b="0" l="0" r="0" t="0"/>
          <a:stretch/>
        </p:blipFill>
        <p:spPr>
          <a:xfrm>
            <a:off x="1887923" y="1388745"/>
            <a:ext cx="5344902" cy="285749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9"/>
          <p:cNvSpPr txBox="1"/>
          <p:nvPr>
            <p:ph type="title"/>
          </p:nvPr>
        </p:nvSpPr>
        <p:spPr>
          <a:xfrm>
            <a:off x="1831339" y="452246"/>
            <a:ext cx="68721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 cap="small"/>
              <a:t>Put-Call</a:t>
            </a:r>
            <a:r>
              <a:rPr lang="en" sz="2900">
                <a:latin typeface="Times New Roman"/>
                <a:ea typeface="Times New Roman"/>
                <a:cs typeface="Times New Roman"/>
                <a:sym typeface="Times New Roman"/>
              </a:rPr>
              <a:t> </a:t>
            </a:r>
            <a:r>
              <a:rPr lang="en" cap="small"/>
              <a:t>Parity</a:t>
            </a:r>
            <a:endParaRPr sz="2900">
              <a:latin typeface="Times New Roman"/>
              <a:ea typeface="Times New Roman"/>
              <a:cs typeface="Times New Roman"/>
              <a:sym typeface="Times New Roman"/>
            </a:endParaRPr>
          </a:p>
        </p:txBody>
      </p:sp>
      <p:sp>
        <p:nvSpPr>
          <p:cNvPr id="292" name="Google Shape;292;p49"/>
          <p:cNvSpPr txBox="1"/>
          <p:nvPr/>
        </p:nvSpPr>
        <p:spPr>
          <a:xfrm>
            <a:off x="93375" y="1320175"/>
            <a:ext cx="8733000" cy="1381500"/>
          </a:xfrm>
          <a:prstGeom prst="rect">
            <a:avLst/>
          </a:prstGeom>
          <a:noFill/>
          <a:ln>
            <a:noFill/>
          </a:ln>
        </p:spPr>
        <p:txBody>
          <a:bodyPr anchorCtr="0" anchor="t" bIns="0" lIns="0" spcFirstLastPara="1" rIns="0" wrap="square" tIns="26650">
            <a:spAutoFit/>
          </a:bodyPr>
          <a:lstStyle/>
          <a:p>
            <a:pPr indent="-342900" lvl="0" marL="355600" marR="5080" rtl="0" algn="l">
              <a:lnSpc>
                <a:spcPct val="119230"/>
              </a:lnSpc>
              <a:spcBef>
                <a:spcPts val="0"/>
              </a:spcBef>
              <a:spcAft>
                <a:spcPts val="0"/>
              </a:spcAft>
              <a:buSzPts val="2600"/>
              <a:buFont typeface="Arial"/>
              <a:buChar char="■"/>
            </a:pPr>
            <a:r>
              <a:rPr lang="en" sz="2600">
                <a:latin typeface="Garamond"/>
                <a:ea typeface="Garamond"/>
                <a:cs typeface="Garamond"/>
                <a:sym typeface="Garamond"/>
              </a:rPr>
              <a:t>Defines the relationship between the price of a European put and European call of the same class (same strike/underlying asset/expiration date)</a:t>
            </a:r>
            <a:endParaRPr sz="2600">
              <a:latin typeface="Garamond"/>
              <a:ea typeface="Garamond"/>
              <a:cs typeface="Garamond"/>
              <a:sym typeface="Garamond"/>
            </a:endParaRPr>
          </a:p>
        </p:txBody>
      </p:sp>
      <p:pic>
        <p:nvPicPr>
          <p:cNvPr id="293" name="Google Shape;293;p49"/>
          <p:cNvPicPr preferRelativeResize="0"/>
          <p:nvPr/>
        </p:nvPicPr>
        <p:blipFill rotWithShape="1">
          <a:blip r:embed="rId3">
            <a:alphaModFix/>
          </a:blip>
          <a:srcRect b="0" l="0" r="0" t="0"/>
          <a:stretch/>
        </p:blipFill>
        <p:spPr>
          <a:xfrm>
            <a:off x="3796025" y="2338296"/>
            <a:ext cx="4114800" cy="274045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1831339" y="452246"/>
            <a:ext cx="6872100" cy="692100"/>
          </a:xfrm>
          <a:prstGeom prst="rect">
            <a:avLst/>
          </a:prstGeom>
          <a:noFill/>
          <a:ln>
            <a:noFill/>
          </a:ln>
        </p:spPr>
        <p:txBody>
          <a:bodyPr anchorCtr="0" anchor="t" bIns="0" lIns="0" spcFirstLastPara="1" rIns="0" wrap="square" tIns="197600">
            <a:spAutoFit/>
          </a:bodyPr>
          <a:lstStyle/>
          <a:p>
            <a:pPr indent="0" lvl="0" marL="12700" rtl="0" algn="l">
              <a:lnSpc>
                <a:spcPct val="100000"/>
              </a:lnSpc>
              <a:spcBef>
                <a:spcPts val="0"/>
              </a:spcBef>
              <a:spcAft>
                <a:spcPts val="0"/>
              </a:spcAft>
              <a:buNone/>
            </a:pPr>
            <a:r>
              <a:rPr lang="en" sz="3200" cap="small"/>
              <a:t>Answer: Combinations Approach</a:t>
            </a:r>
            <a:endParaRPr sz="3200"/>
          </a:p>
        </p:txBody>
      </p:sp>
      <p:sp>
        <p:nvSpPr>
          <p:cNvPr id="95" name="Google Shape;95;p19"/>
          <p:cNvSpPr txBox="1"/>
          <p:nvPr/>
        </p:nvSpPr>
        <p:spPr>
          <a:xfrm>
            <a:off x="1907539" y="1263776"/>
            <a:ext cx="6753859" cy="2215991"/>
          </a:xfrm>
          <a:prstGeom prst="rect">
            <a:avLst/>
          </a:prstGeom>
          <a:noFill/>
          <a:ln>
            <a:noFill/>
          </a:ln>
        </p:spPr>
        <p:txBody>
          <a:bodyPr anchorCtr="0" anchor="t" bIns="0" lIns="0" spcFirstLastPara="1" rIns="0" wrap="square" tIns="12050">
            <a:spAutoFit/>
          </a:bodyPr>
          <a:lstStyle/>
          <a:p>
            <a:pPr indent="0" lvl="0" marL="12700" marR="5080" rtl="0" algn="l">
              <a:lnSpc>
                <a:spcPct val="100099"/>
              </a:lnSpc>
              <a:spcBef>
                <a:spcPts val="0"/>
              </a:spcBef>
              <a:spcAft>
                <a:spcPts val="0"/>
              </a:spcAft>
              <a:buNone/>
            </a:pPr>
            <a:r>
              <a:rPr lang="en" sz="2400">
                <a:latin typeface="Garamond"/>
                <a:ea typeface="Garamond"/>
                <a:cs typeface="Garamond"/>
                <a:sym typeface="Garamond"/>
              </a:rPr>
              <a:t>The total number of combinations is 8 choose 2 * 6 choose 2 * 4 choose 2 divided by 4! because the selection of groups does not require order. This comes out to 105 combinations. The number of valid groups can be thought of as 4*4 for group 1, 3*3 for group 2, 2*2 for group 3. Again divided by 4! because the order does not matter. This comes out to 24 valid combinations, for a total probability of 24/105 = </a:t>
            </a:r>
            <a:r>
              <a:rPr b="1" lang="en" sz="2400">
                <a:latin typeface="Garamond"/>
                <a:ea typeface="Garamond"/>
                <a:cs typeface="Garamond"/>
                <a:sym typeface="Garamond"/>
              </a:rPr>
              <a:t>8/35</a:t>
            </a:r>
            <a:endParaRPr b="1" sz="2400">
              <a:latin typeface="Garamond"/>
              <a:ea typeface="Garamond"/>
              <a:cs typeface="Garamond"/>
              <a:sym typeface="Garamon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1831339" y="452246"/>
            <a:ext cx="6872100" cy="692100"/>
          </a:xfrm>
          <a:prstGeom prst="rect">
            <a:avLst/>
          </a:prstGeom>
          <a:noFill/>
          <a:ln>
            <a:noFill/>
          </a:ln>
        </p:spPr>
        <p:txBody>
          <a:bodyPr anchorCtr="0" anchor="t" bIns="0" lIns="0" spcFirstLastPara="1" rIns="0" wrap="square" tIns="197600">
            <a:spAutoFit/>
          </a:bodyPr>
          <a:lstStyle/>
          <a:p>
            <a:pPr indent="0" lvl="0" marL="12700" rtl="0" algn="l">
              <a:lnSpc>
                <a:spcPct val="100000"/>
              </a:lnSpc>
              <a:spcBef>
                <a:spcPts val="0"/>
              </a:spcBef>
              <a:spcAft>
                <a:spcPts val="0"/>
              </a:spcAft>
              <a:buNone/>
            </a:pPr>
            <a:r>
              <a:rPr lang="en" sz="3200" cap="small"/>
              <a:t>What Is a Derivative?</a:t>
            </a:r>
            <a:endParaRPr sz="3200"/>
          </a:p>
        </p:txBody>
      </p:sp>
      <p:sp>
        <p:nvSpPr>
          <p:cNvPr id="101" name="Google Shape;101;p20"/>
          <p:cNvSpPr txBox="1"/>
          <p:nvPr/>
        </p:nvSpPr>
        <p:spPr>
          <a:xfrm>
            <a:off x="1309639" y="1673451"/>
            <a:ext cx="6524700" cy="2228400"/>
          </a:xfrm>
          <a:prstGeom prst="rect">
            <a:avLst/>
          </a:prstGeom>
          <a:noFill/>
          <a:ln>
            <a:noFill/>
          </a:ln>
        </p:spPr>
        <p:txBody>
          <a:bodyPr anchorCtr="0" anchor="t" bIns="0" lIns="0" spcFirstLastPara="1" rIns="0" wrap="square" tIns="88900">
            <a:spAutoFit/>
          </a:bodyPr>
          <a:lstStyle/>
          <a:p>
            <a:pPr indent="0" lvl="0" marL="12700" rtl="0" algn="l">
              <a:lnSpc>
                <a:spcPct val="100000"/>
              </a:lnSpc>
              <a:spcBef>
                <a:spcPts val="0"/>
              </a:spcBef>
              <a:spcAft>
                <a:spcPts val="0"/>
              </a:spcAft>
              <a:buNone/>
            </a:pPr>
            <a:r>
              <a:rPr b="1" lang="en" sz="2400">
                <a:latin typeface="Garamond"/>
                <a:ea typeface="Garamond"/>
                <a:cs typeface="Garamond"/>
                <a:sym typeface="Garamond"/>
              </a:rPr>
              <a:t>Derivative</a:t>
            </a:r>
            <a:endParaRPr b="1" sz="2400">
              <a:latin typeface="Garamond"/>
              <a:ea typeface="Garamond"/>
              <a:cs typeface="Garamond"/>
              <a:sym typeface="Garamond"/>
            </a:endParaRPr>
          </a:p>
          <a:p>
            <a:pPr indent="-342900" lvl="0" marL="355600" marR="86360" rtl="0" algn="l">
              <a:lnSpc>
                <a:spcPct val="117083"/>
              </a:lnSpc>
              <a:spcBef>
                <a:spcPts val="750"/>
              </a:spcBef>
              <a:spcAft>
                <a:spcPts val="0"/>
              </a:spcAft>
              <a:buSzPts val="2400"/>
              <a:buFont typeface="Arial"/>
              <a:buChar char="•"/>
            </a:pPr>
            <a:r>
              <a:rPr lang="en" sz="2400">
                <a:latin typeface="Garamond"/>
                <a:ea typeface="Garamond"/>
                <a:cs typeface="Garamond"/>
                <a:sym typeface="Garamond"/>
              </a:rPr>
              <a:t>A derivative is a financial instrument whose value is based on the value of another underlying asset</a:t>
            </a:r>
            <a:endParaRPr sz="2400">
              <a:latin typeface="Garamond"/>
              <a:ea typeface="Garamond"/>
              <a:cs typeface="Garamond"/>
              <a:sym typeface="Garamond"/>
            </a:endParaRPr>
          </a:p>
          <a:p>
            <a:pPr indent="-342900" lvl="0" marL="355600" marR="5080" rtl="0" algn="l">
              <a:lnSpc>
                <a:spcPct val="100800"/>
              </a:lnSpc>
              <a:spcBef>
                <a:spcPts val="515"/>
              </a:spcBef>
              <a:spcAft>
                <a:spcPts val="0"/>
              </a:spcAft>
              <a:buSzPts val="2400"/>
              <a:buFont typeface="Arial"/>
              <a:buChar char="•"/>
            </a:pPr>
            <a:r>
              <a:rPr lang="en" sz="2400">
                <a:latin typeface="Garamond"/>
                <a:ea typeface="Garamond"/>
                <a:cs typeface="Garamond"/>
                <a:sym typeface="Garamond"/>
              </a:rPr>
              <a:t>When the price of the underlying changes, the value of the derivative also changes</a:t>
            </a:r>
            <a:endParaRPr sz="2400">
              <a:latin typeface="Garamond"/>
              <a:ea typeface="Garamond"/>
              <a:cs typeface="Garamond"/>
              <a:sym typeface="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1831339" y="452246"/>
            <a:ext cx="6872100" cy="692100"/>
          </a:xfrm>
          <a:prstGeom prst="rect">
            <a:avLst/>
          </a:prstGeom>
          <a:noFill/>
          <a:ln>
            <a:noFill/>
          </a:ln>
        </p:spPr>
        <p:txBody>
          <a:bodyPr anchorCtr="0" anchor="t" bIns="0" lIns="0" spcFirstLastPara="1" rIns="0" wrap="square" tIns="197600">
            <a:spAutoFit/>
          </a:bodyPr>
          <a:lstStyle/>
          <a:p>
            <a:pPr indent="0" lvl="0" marL="12700" rtl="0" algn="l">
              <a:lnSpc>
                <a:spcPct val="100000"/>
              </a:lnSpc>
              <a:spcBef>
                <a:spcPts val="0"/>
              </a:spcBef>
              <a:spcAft>
                <a:spcPts val="0"/>
              </a:spcAft>
              <a:buNone/>
            </a:pPr>
            <a:r>
              <a:rPr lang="en" sz="3200" cap="small"/>
              <a:t>What Is a Derivative?</a:t>
            </a:r>
            <a:endParaRPr sz="3200"/>
          </a:p>
        </p:txBody>
      </p:sp>
      <p:sp>
        <p:nvSpPr>
          <p:cNvPr id="107" name="Google Shape;107;p21"/>
          <p:cNvSpPr txBox="1"/>
          <p:nvPr/>
        </p:nvSpPr>
        <p:spPr>
          <a:xfrm>
            <a:off x="1309639" y="1622526"/>
            <a:ext cx="6524700" cy="2229300"/>
          </a:xfrm>
          <a:prstGeom prst="rect">
            <a:avLst/>
          </a:prstGeom>
          <a:noFill/>
          <a:ln>
            <a:noFill/>
          </a:ln>
        </p:spPr>
        <p:txBody>
          <a:bodyPr anchorCtr="0" anchor="t" bIns="0" lIns="0" spcFirstLastPara="1" rIns="0" wrap="square" tIns="88900">
            <a:spAutoFit/>
          </a:bodyPr>
          <a:lstStyle/>
          <a:p>
            <a:pPr indent="0" lvl="0" marL="0" rtl="0" algn="l">
              <a:lnSpc>
                <a:spcPct val="100000"/>
              </a:lnSpc>
              <a:spcBef>
                <a:spcPts val="0"/>
              </a:spcBef>
              <a:spcAft>
                <a:spcPts val="0"/>
              </a:spcAft>
              <a:buNone/>
            </a:pPr>
            <a:r>
              <a:rPr b="1" lang="en" sz="2400">
                <a:latin typeface="Garamond"/>
                <a:ea typeface="Garamond"/>
                <a:cs typeface="Garamond"/>
                <a:sym typeface="Garamond"/>
              </a:rPr>
              <a:t>Types of Derivatives</a:t>
            </a:r>
            <a:endParaRPr b="1" sz="2400">
              <a:latin typeface="Garamond"/>
              <a:ea typeface="Garamond"/>
              <a:cs typeface="Garamond"/>
              <a:sym typeface="Garamond"/>
            </a:endParaRPr>
          </a:p>
          <a:p>
            <a:pPr indent="-342265" lvl="0" marL="354965" rtl="0" algn="l">
              <a:lnSpc>
                <a:spcPct val="100000"/>
              </a:lnSpc>
              <a:spcBef>
                <a:spcPts val="530"/>
              </a:spcBef>
              <a:spcAft>
                <a:spcPts val="0"/>
              </a:spcAft>
              <a:buSzPts val="2400"/>
              <a:buFont typeface="Arial"/>
              <a:buChar char="•"/>
            </a:pPr>
            <a:r>
              <a:rPr lang="en" sz="2400">
                <a:latin typeface="Garamond"/>
                <a:ea typeface="Garamond"/>
                <a:cs typeface="Garamond"/>
                <a:sym typeface="Garamond"/>
              </a:rPr>
              <a:t>Forwards/Futures</a:t>
            </a:r>
            <a:endParaRPr sz="2400">
              <a:latin typeface="Garamond"/>
              <a:ea typeface="Garamond"/>
              <a:cs typeface="Garamond"/>
              <a:sym typeface="Garamond"/>
            </a:endParaRPr>
          </a:p>
          <a:p>
            <a:pPr indent="-342265" lvl="0" marL="354965" rtl="0" algn="l">
              <a:lnSpc>
                <a:spcPct val="100000"/>
              </a:lnSpc>
              <a:spcBef>
                <a:spcPts val="620"/>
              </a:spcBef>
              <a:spcAft>
                <a:spcPts val="0"/>
              </a:spcAft>
              <a:buSzPts val="2400"/>
              <a:buFont typeface="Arial"/>
              <a:buChar char="•"/>
            </a:pPr>
            <a:r>
              <a:rPr lang="en" sz="2400">
                <a:latin typeface="Garamond"/>
                <a:ea typeface="Garamond"/>
                <a:cs typeface="Garamond"/>
                <a:sym typeface="Garamond"/>
              </a:rPr>
              <a:t>Options</a:t>
            </a:r>
            <a:endParaRPr sz="2400">
              <a:latin typeface="Garamond"/>
              <a:ea typeface="Garamond"/>
              <a:cs typeface="Garamond"/>
              <a:sym typeface="Garamond"/>
            </a:endParaRPr>
          </a:p>
          <a:p>
            <a:pPr indent="-342265" lvl="0" marL="354965" rtl="0" algn="l">
              <a:lnSpc>
                <a:spcPct val="100000"/>
              </a:lnSpc>
              <a:spcBef>
                <a:spcPts val="625"/>
              </a:spcBef>
              <a:spcAft>
                <a:spcPts val="0"/>
              </a:spcAft>
              <a:buSzPts val="2400"/>
              <a:buFont typeface="Arial"/>
              <a:buChar char="•"/>
            </a:pPr>
            <a:r>
              <a:rPr lang="en" sz="2400">
                <a:latin typeface="Garamond"/>
                <a:ea typeface="Garamond"/>
                <a:cs typeface="Garamond"/>
                <a:sym typeface="Garamond"/>
              </a:rPr>
              <a:t>Swaps</a:t>
            </a:r>
            <a:endParaRPr sz="2400">
              <a:latin typeface="Garamond"/>
              <a:ea typeface="Garamond"/>
              <a:cs typeface="Garamond"/>
              <a:sym typeface="Garamond"/>
            </a:endParaRPr>
          </a:p>
          <a:p>
            <a:pPr indent="-342265" lvl="0" marL="354965" rtl="0" algn="l">
              <a:lnSpc>
                <a:spcPct val="100000"/>
              </a:lnSpc>
              <a:spcBef>
                <a:spcPts val="505"/>
              </a:spcBef>
              <a:spcAft>
                <a:spcPts val="0"/>
              </a:spcAft>
              <a:buSzPts val="2400"/>
              <a:buFont typeface="Arial"/>
              <a:buChar char="•"/>
            </a:pPr>
            <a:r>
              <a:rPr lang="en" sz="2400">
                <a:latin typeface="Garamond"/>
                <a:ea typeface="Garamond"/>
                <a:cs typeface="Garamond"/>
                <a:sym typeface="Garamond"/>
              </a:rPr>
              <a:t>Warrants/Convertibles</a:t>
            </a:r>
            <a:endParaRPr sz="2400">
              <a:latin typeface="Garamond"/>
              <a:ea typeface="Garamond"/>
              <a:cs typeface="Garamond"/>
              <a:sym typeface="Garamon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2"/>
          <p:cNvSpPr txBox="1"/>
          <p:nvPr>
            <p:ph type="title"/>
          </p:nvPr>
        </p:nvSpPr>
        <p:spPr>
          <a:xfrm>
            <a:off x="1831339" y="452246"/>
            <a:ext cx="68721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 cap="small"/>
              <a:t>Call option</a:t>
            </a:r>
            <a:endParaRPr sz="2900">
              <a:latin typeface="Times New Roman"/>
              <a:ea typeface="Times New Roman"/>
              <a:cs typeface="Times New Roman"/>
              <a:sym typeface="Times New Roman"/>
            </a:endParaRPr>
          </a:p>
        </p:txBody>
      </p:sp>
      <p:sp>
        <p:nvSpPr>
          <p:cNvPr id="113" name="Google Shape;113;p22"/>
          <p:cNvSpPr txBox="1"/>
          <p:nvPr/>
        </p:nvSpPr>
        <p:spPr>
          <a:xfrm>
            <a:off x="1262489" y="1453176"/>
            <a:ext cx="6817500" cy="1635600"/>
          </a:xfrm>
          <a:prstGeom prst="rect">
            <a:avLst/>
          </a:prstGeom>
          <a:noFill/>
          <a:ln>
            <a:noFill/>
          </a:ln>
        </p:spPr>
        <p:txBody>
          <a:bodyPr anchorCtr="0" anchor="t" bIns="0" lIns="0" spcFirstLastPara="1" rIns="0" wrap="square" tIns="88900">
            <a:spAutoFit/>
          </a:bodyPr>
          <a:lstStyle/>
          <a:p>
            <a:pPr indent="-342900" lvl="0" marL="355600" marR="5080" rtl="0" algn="l">
              <a:lnSpc>
                <a:spcPct val="99200"/>
              </a:lnSpc>
              <a:spcBef>
                <a:spcPts val="620"/>
              </a:spcBef>
              <a:spcAft>
                <a:spcPts val="0"/>
              </a:spcAft>
              <a:buSzPts val="2400"/>
              <a:buFont typeface="Arial"/>
              <a:buChar char="•"/>
            </a:pPr>
            <a:r>
              <a:rPr lang="en" sz="2400">
                <a:latin typeface="Garamond"/>
                <a:ea typeface="Garamond"/>
                <a:cs typeface="Garamond"/>
                <a:sym typeface="Garamond"/>
              </a:rPr>
              <a:t>An agreement that gives the buyer the right, but not the obligation, to buy an underlying asset at a specified price within a specific time period</a:t>
            </a:r>
            <a:endParaRPr sz="2400">
              <a:latin typeface="Garamond"/>
              <a:ea typeface="Garamond"/>
              <a:cs typeface="Garamond"/>
              <a:sym typeface="Garamond"/>
            </a:endParaRPr>
          </a:p>
          <a:p>
            <a:pPr indent="0" lvl="0" marL="457200" marR="58418" rtl="0" algn="l">
              <a:lnSpc>
                <a:spcPct val="100800"/>
              </a:lnSpc>
              <a:spcBef>
                <a:spcPts val="600"/>
              </a:spcBef>
              <a:spcAft>
                <a:spcPts val="0"/>
              </a:spcAft>
              <a:buNone/>
            </a:pPr>
            <a:r>
              <a:t/>
            </a:r>
            <a:endParaRPr sz="2400">
              <a:latin typeface="Garamond"/>
              <a:ea typeface="Garamond"/>
              <a:cs typeface="Garamond"/>
              <a:sym typeface="Garamon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3"/>
          <p:cNvSpPr txBox="1"/>
          <p:nvPr>
            <p:ph type="title"/>
          </p:nvPr>
        </p:nvSpPr>
        <p:spPr>
          <a:xfrm>
            <a:off x="1831339" y="452246"/>
            <a:ext cx="68721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 cap="small"/>
              <a:t>Put</a:t>
            </a:r>
            <a:r>
              <a:rPr lang="en" cap="small"/>
              <a:t> option</a:t>
            </a:r>
            <a:endParaRPr sz="2900">
              <a:latin typeface="Times New Roman"/>
              <a:ea typeface="Times New Roman"/>
              <a:cs typeface="Times New Roman"/>
              <a:sym typeface="Times New Roman"/>
            </a:endParaRPr>
          </a:p>
        </p:txBody>
      </p:sp>
      <p:sp>
        <p:nvSpPr>
          <p:cNvPr id="119" name="Google Shape;119;p23"/>
          <p:cNvSpPr txBox="1"/>
          <p:nvPr/>
        </p:nvSpPr>
        <p:spPr>
          <a:xfrm>
            <a:off x="1262489" y="1453176"/>
            <a:ext cx="6817500" cy="1653300"/>
          </a:xfrm>
          <a:prstGeom prst="rect">
            <a:avLst/>
          </a:prstGeom>
          <a:noFill/>
          <a:ln>
            <a:noFill/>
          </a:ln>
        </p:spPr>
        <p:txBody>
          <a:bodyPr anchorCtr="0" anchor="t" bIns="0" lIns="0" spcFirstLastPara="1" rIns="0" wrap="square" tIns="88900">
            <a:spAutoFit/>
          </a:bodyPr>
          <a:lstStyle/>
          <a:p>
            <a:pPr indent="-381000" lvl="0" marL="457200" marR="58418" rtl="0" algn="l">
              <a:lnSpc>
                <a:spcPct val="100800"/>
              </a:lnSpc>
              <a:spcBef>
                <a:spcPts val="600"/>
              </a:spcBef>
              <a:spcAft>
                <a:spcPts val="0"/>
              </a:spcAft>
              <a:buClr>
                <a:schemeClr val="dk1"/>
              </a:buClr>
              <a:buSzPts val="2400"/>
              <a:buChar char="•"/>
            </a:pPr>
            <a:r>
              <a:rPr lang="en" sz="2400">
                <a:solidFill>
                  <a:schemeClr val="dk1"/>
                </a:solidFill>
                <a:latin typeface="Garamond"/>
                <a:ea typeface="Garamond"/>
                <a:cs typeface="Garamond"/>
                <a:sym typeface="Garamond"/>
              </a:rPr>
              <a:t>An agreement that gives the buyer the right, but not the obligation, to sell an underlying asset at a specified price within a specific time period</a:t>
            </a:r>
            <a:endParaRPr sz="2400">
              <a:latin typeface="Garamond"/>
              <a:ea typeface="Garamond"/>
              <a:cs typeface="Garamond"/>
              <a:sym typeface="Garamond"/>
            </a:endParaRPr>
          </a:p>
          <a:p>
            <a:pPr indent="0" lvl="0" marL="457200" marR="58418" rtl="0" algn="l">
              <a:lnSpc>
                <a:spcPct val="100800"/>
              </a:lnSpc>
              <a:spcBef>
                <a:spcPts val="600"/>
              </a:spcBef>
              <a:spcAft>
                <a:spcPts val="0"/>
              </a:spcAft>
              <a:buNone/>
            </a:pPr>
            <a:r>
              <a:t/>
            </a:r>
            <a:endParaRPr sz="2400">
              <a:latin typeface="Garamond"/>
              <a:ea typeface="Garamond"/>
              <a:cs typeface="Garamond"/>
              <a:sym typeface="Garamon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4"/>
          <p:cNvSpPr txBox="1"/>
          <p:nvPr/>
        </p:nvSpPr>
        <p:spPr>
          <a:xfrm>
            <a:off x="474775" y="250300"/>
            <a:ext cx="8115600" cy="4637400"/>
          </a:xfrm>
          <a:prstGeom prst="rect">
            <a:avLst/>
          </a:prstGeom>
          <a:noFill/>
          <a:ln>
            <a:noFill/>
          </a:ln>
        </p:spPr>
        <p:txBody>
          <a:bodyPr anchorCtr="0" anchor="t" bIns="0" lIns="0" spcFirstLastPara="1" rIns="0" wrap="square" tIns="88900">
            <a:spAutoFit/>
          </a:bodyPr>
          <a:lstStyle/>
          <a:p>
            <a:pPr indent="0" lvl="0" marL="0" rtl="0" algn="l">
              <a:lnSpc>
                <a:spcPct val="115000"/>
              </a:lnSpc>
              <a:spcBef>
                <a:spcPts val="1200"/>
              </a:spcBef>
              <a:spcAft>
                <a:spcPts val="0"/>
              </a:spcAft>
              <a:buNone/>
            </a:pPr>
            <a:r>
              <a:rPr lang="en" sz="2900">
                <a:solidFill>
                  <a:schemeClr val="dk1"/>
                </a:solidFill>
              </a:rPr>
              <a:t>Let's say you believe that the stock of Company XYZ, currently trading at $50, is going to rise in the next three months. You decide to purchase a call option on XYZ stock that expires in three months with a strike price of $55 for a premium (the price of the option) of $3.</a:t>
            </a:r>
            <a:endParaRPr sz="2900">
              <a:solidFill>
                <a:schemeClr val="dk1"/>
              </a:solidFill>
            </a:endParaRPr>
          </a:p>
          <a:p>
            <a:pPr indent="0" lvl="0" marL="0" rtl="0" algn="l">
              <a:lnSpc>
                <a:spcPct val="115000"/>
              </a:lnSpc>
              <a:spcBef>
                <a:spcPts val="1200"/>
              </a:spcBef>
              <a:spcAft>
                <a:spcPts val="0"/>
              </a:spcAft>
              <a:buNone/>
            </a:pPr>
            <a:r>
              <a:t/>
            </a:r>
            <a:endParaRPr sz="2900">
              <a:solidFill>
                <a:schemeClr val="dk1"/>
              </a:solidFill>
            </a:endParaRPr>
          </a:p>
          <a:p>
            <a:pPr indent="0" lvl="0" marL="0" rtl="0" algn="l">
              <a:lnSpc>
                <a:spcPct val="115000"/>
              </a:lnSpc>
              <a:spcBef>
                <a:spcPts val="1200"/>
              </a:spcBef>
              <a:spcAft>
                <a:spcPts val="1200"/>
              </a:spcAft>
              <a:buNone/>
            </a:pPr>
            <a:r>
              <a:t/>
            </a:r>
            <a:endParaRPr sz="4200">
              <a:latin typeface="Garamond"/>
              <a:ea typeface="Garamond"/>
              <a:cs typeface="Garamond"/>
              <a:sym typeface="Garamond"/>
            </a:endParaRPr>
          </a:p>
        </p:txBody>
      </p:sp>
    </p:spTree>
  </p:cSld>
  <p:clrMapOvr>
    <a:masterClrMapping/>
  </p:clrMapOvr>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