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Nunito"/>
      <p:regular r:id="rId38"/>
      <p:bold r:id="rId39"/>
      <p:italic r:id="rId40"/>
      <p:boldItalic r:id="rId41"/>
    </p:embeddedFont>
    <p:embeddedFont>
      <p:font typeface="Maven Pro"/>
      <p:regular r:id="rId42"/>
      <p:bold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-italic.fntdata"/><Relationship Id="rId20" Type="http://schemas.openxmlformats.org/officeDocument/2006/relationships/slide" Target="slides/slide15.xml"/><Relationship Id="rId42" Type="http://schemas.openxmlformats.org/officeDocument/2006/relationships/font" Target="fonts/MavenPro-regular.fntdata"/><Relationship Id="rId41" Type="http://schemas.openxmlformats.org/officeDocument/2006/relationships/font" Target="fonts/Nunit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MavenPro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Nunito-bold.fntdata"/><Relationship Id="rId16" Type="http://schemas.openxmlformats.org/officeDocument/2006/relationships/slide" Target="slides/slide11.xml"/><Relationship Id="rId38" Type="http://schemas.openxmlformats.org/officeDocument/2006/relationships/font" Target="fonts/Nunit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bbd123624a_0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bbd123624a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bbd123624a_0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bbd123624a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bbd123624a_0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bbd123624a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bbd123624a_0_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bbd123624a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bbd123624a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bbd123624a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bbd123624a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bbd123624a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bbd123624a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bbd123624a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bbd123624a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bbd123624a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bbd123624a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bbd123624a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bbd123624a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bbd123624a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bbd123624a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bbd123624a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to self: spend at most like 30 seconds here, not important, nobody cares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bbd123624a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bbd123624a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(last point) If you end up being beaten to fulfill an offer by someone else, your algorithm has to still liquidate the asset you’re holding on to in a controlled, predictable manner that minimizes your own losses.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bbd123624a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bbd123624a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Probably the first algorithm that everyone thinks of when they think about algorithms in general.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bbd123624a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bbd123624a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commonly used by large companies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Hedge Funds might use predictive algorithms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Market Makers like Optiver utilize scalping algorithms to turn profits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Most companies actively analyze not only their own trades but their competitors as well through behavior exploitative algorithms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individual traders can use these algorithms to aid them in making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decisions and executing trades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Platforms like Merril-Edge, Nadex, might provide these algorithms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bbd123624a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bbd123624a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we will talk about the languages that trade algorithms are written in.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bbd123624a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2bbd123624a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and C++ are the go-to languages for algorithm design and construction.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Both are built on the C language. C++ adds much more scalability and libraries to C, and Python’s compiler/interpreter is written in 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two languages can be used separately, but they also synergize incredibly well together.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bbd123624a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2bbd123624a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we will talk about the languages that trade algorithms are written in.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bbd123624a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bbd123624a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level questions are concerned about planning and overhead costs for programming projects.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might have to consider the needs of a client or end user, etc, when making major project level decisions, such as language choice.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bbd123624a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bbd123624a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 level questions are more focused on the actual process of writing the code itself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bbd123624a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2bbd123624a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bbd123624a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2bbd123624a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Switch to leetcode to demonstrate code design process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bbd123624a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bbd123624a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are Quant, CS, Econ, or Busi majors?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are other STEM majors?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aren’t STEM at all?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has prior experience in coding?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languages?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bbd123624a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bbd123624a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the differences in readability, ease of design, etc.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bbd123624a_0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bbd123624a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bbd123624a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2bbd123624a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bbd123624a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bbd123624a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bbd123624a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bbd123624a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bbd123624a_0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bbd123624a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bbd123624a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bbd123624a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bbd123624a_0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bbd123624a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bbd123624a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bbd123624a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6.jpg"/><Relationship Id="rId6" Type="http://schemas.openxmlformats.org/officeDocument/2006/relationships/image" Target="../media/image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jpg"/><Relationship Id="rId4" Type="http://schemas.openxmlformats.org/officeDocument/2006/relationships/image" Target="../media/image1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Algorithmic Trading 101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QFA 2024</a:t>
            </a:r>
            <a:endParaRPr/>
          </a:p>
        </p:txBody>
      </p:sp>
      <p:sp>
        <p:nvSpPr>
          <p:cNvPr id="279" name="Google Shape;279;p13"/>
          <p:cNvSpPr txBox="1"/>
          <p:nvPr>
            <p:ph idx="1" type="subTitle"/>
          </p:nvPr>
        </p:nvSpPr>
        <p:spPr>
          <a:xfrm>
            <a:off x="824000" y="2996475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(new class at unc??? 🙏🙏🙏)</a:t>
            </a:r>
            <a:endParaRPr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 Teaser Time:</a:t>
            </a:r>
            <a:endParaRPr/>
          </a:p>
        </p:txBody>
      </p:sp>
      <p:sp>
        <p:nvSpPr>
          <p:cNvPr id="337" name="Google Shape;337;p22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How many trailing zeros does 1000! have?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A: 249</a:t>
            </a:r>
            <a:endParaRPr sz="2000"/>
          </a:p>
        </p:txBody>
      </p:sp>
      <p:pic>
        <p:nvPicPr>
          <p:cNvPr id="338" name="Google Shape;338;p22"/>
          <p:cNvPicPr preferRelativeResize="0"/>
          <p:nvPr/>
        </p:nvPicPr>
        <p:blipFill rotWithShape="1">
          <a:blip r:embed="rId3">
            <a:alphaModFix/>
          </a:blip>
          <a:srcRect b="27979" l="0" r="0" t="0"/>
          <a:stretch/>
        </p:blipFill>
        <p:spPr>
          <a:xfrm>
            <a:off x="915975" y="0"/>
            <a:ext cx="7312050" cy="370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 Teaser Time:</a:t>
            </a:r>
            <a:endParaRPr/>
          </a:p>
        </p:txBody>
      </p:sp>
      <p:sp>
        <p:nvSpPr>
          <p:cNvPr id="344" name="Google Shape;344;p23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How many trailing zeros does 1000! have?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A: 249</a:t>
            </a:r>
            <a:endParaRPr sz="2000"/>
          </a:p>
        </p:txBody>
      </p:sp>
      <p:pic>
        <p:nvPicPr>
          <p:cNvPr id="345" name="Google Shape;345;p23"/>
          <p:cNvPicPr preferRelativeResize="0"/>
          <p:nvPr/>
        </p:nvPicPr>
        <p:blipFill rotWithShape="1">
          <a:blip r:embed="rId3">
            <a:alphaModFix/>
          </a:blip>
          <a:srcRect b="22311" l="0" r="0" t="0"/>
          <a:stretch/>
        </p:blipFill>
        <p:spPr>
          <a:xfrm>
            <a:off x="915975" y="0"/>
            <a:ext cx="7312050" cy="39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 Teaser Time:</a:t>
            </a:r>
            <a:endParaRPr/>
          </a:p>
        </p:txBody>
      </p:sp>
      <p:sp>
        <p:nvSpPr>
          <p:cNvPr id="351" name="Google Shape;351;p2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How many trailing zeros does 1000! have?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A: 249</a:t>
            </a:r>
            <a:endParaRPr sz="2000"/>
          </a:p>
        </p:txBody>
      </p:sp>
      <p:pic>
        <p:nvPicPr>
          <p:cNvPr id="352" name="Google Shape;352;p24"/>
          <p:cNvPicPr preferRelativeResize="0"/>
          <p:nvPr/>
        </p:nvPicPr>
        <p:blipFill rotWithShape="1">
          <a:blip r:embed="rId3">
            <a:alphaModFix/>
          </a:blip>
          <a:srcRect b="16156" l="0" r="0" t="0"/>
          <a:stretch/>
        </p:blipFill>
        <p:spPr>
          <a:xfrm>
            <a:off x="915975" y="0"/>
            <a:ext cx="7312050" cy="431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 Teaser Time:</a:t>
            </a:r>
            <a:endParaRPr/>
          </a:p>
        </p:txBody>
      </p:sp>
      <p:sp>
        <p:nvSpPr>
          <p:cNvPr id="358" name="Google Shape;358;p2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How many trailing zeros does 1000! have?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A: 249</a:t>
            </a:r>
            <a:endParaRPr sz="2000"/>
          </a:p>
        </p:txBody>
      </p:sp>
      <p:pic>
        <p:nvPicPr>
          <p:cNvPr id="359" name="Google Shape;359;p25"/>
          <p:cNvPicPr preferRelativeResize="0"/>
          <p:nvPr/>
        </p:nvPicPr>
        <p:blipFill rotWithShape="1">
          <a:blip r:embed="rId3">
            <a:alphaModFix/>
          </a:blip>
          <a:srcRect b="9510" l="0" r="0" t="0"/>
          <a:stretch/>
        </p:blipFill>
        <p:spPr>
          <a:xfrm>
            <a:off x="915975" y="0"/>
            <a:ext cx="7312050" cy="465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 Teaser Time:</a:t>
            </a:r>
            <a:endParaRPr/>
          </a:p>
        </p:txBody>
      </p:sp>
      <p:sp>
        <p:nvSpPr>
          <p:cNvPr id="365" name="Google Shape;365;p2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How many trailing zeros does 1000! have?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A: 249</a:t>
            </a:r>
            <a:endParaRPr sz="2000"/>
          </a:p>
        </p:txBody>
      </p:sp>
      <p:pic>
        <p:nvPicPr>
          <p:cNvPr id="366" name="Google Shape;36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975" y="0"/>
            <a:ext cx="7312050" cy="51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7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Algorithmic Trading?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Trading?</a:t>
            </a:r>
            <a:endParaRPr/>
          </a:p>
        </p:txBody>
      </p:sp>
      <p:sp>
        <p:nvSpPr>
          <p:cNvPr id="377" name="Google Shape;377;p28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Simplest terms: selling and buying stuff on the stock market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More complex terms: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Bidding on shares, futures offers at exchanges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Betting on performance, or lack </a:t>
            </a:r>
            <a:r>
              <a:rPr lang="en" sz="2000"/>
              <a:t>thereof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Offering owned shares on the market</a:t>
            </a:r>
            <a:endParaRPr sz="2000"/>
          </a:p>
        </p:txBody>
      </p:sp>
      <p:pic>
        <p:nvPicPr>
          <p:cNvPr id="378" name="Google Shape;37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625" y="241144"/>
            <a:ext cx="4324875" cy="174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Algorithms (in trading)</a:t>
            </a:r>
            <a:endParaRPr/>
          </a:p>
        </p:txBody>
      </p:sp>
      <p:sp>
        <p:nvSpPr>
          <p:cNvPr id="384" name="Google Shape;384;p29"/>
          <p:cNvSpPr txBox="1"/>
          <p:nvPr>
            <p:ph idx="1" type="body"/>
          </p:nvPr>
        </p:nvSpPr>
        <p:spPr>
          <a:xfrm>
            <a:off x="1303800" y="1597875"/>
            <a:ext cx="7030500" cy="33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Algorithms perform </a:t>
            </a:r>
            <a:r>
              <a:rPr lang="en" sz="2000"/>
              <a:t>predefined</a:t>
            </a:r>
            <a:r>
              <a:rPr lang="en" sz="2000"/>
              <a:t> tasks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Take arguments, parameters, data, etc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Create output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Trading algorithms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Get data from Exchange APIs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Analyze data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Calculate best actions, 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Recommend actions to traders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Execute</a:t>
            </a:r>
            <a:r>
              <a:rPr lang="en" sz="2000"/>
              <a:t> actions automatically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Trade Algorithms</a:t>
            </a:r>
            <a:endParaRPr/>
          </a:p>
        </p:txBody>
      </p:sp>
      <p:sp>
        <p:nvSpPr>
          <p:cNvPr id="390" name="Google Shape;390;p30"/>
          <p:cNvSpPr txBox="1"/>
          <p:nvPr>
            <p:ph idx="1" type="body"/>
          </p:nvPr>
        </p:nvSpPr>
        <p:spPr>
          <a:xfrm>
            <a:off x="1303800" y="1284850"/>
            <a:ext cx="7030500" cy="32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Execution Algorithms: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Usually for large scale orders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Aid in re-</a:t>
            </a:r>
            <a:r>
              <a:rPr lang="en" sz="2000"/>
              <a:t>allocating</a:t>
            </a:r>
            <a:r>
              <a:rPr lang="en" sz="2000"/>
              <a:t> money from one asset to another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Might space out trades, attempt to reduce impact on price during executions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End goal is to reduce fluctuation in transaction pricing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Trade Algorithms</a:t>
            </a:r>
            <a:endParaRPr/>
          </a:p>
        </p:txBody>
      </p:sp>
      <p:sp>
        <p:nvSpPr>
          <p:cNvPr id="396" name="Google Shape;396;p31"/>
          <p:cNvSpPr txBox="1"/>
          <p:nvPr>
            <p:ph idx="1" type="body"/>
          </p:nvPr>
        </p:nvSpPr>
        <p:spPr>
          <a:xfrm>
            <a:off x="1303800" y="1284850"/>
            <a:ext cx="7030500" cy="32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Behavior Exploitative Algorithms</a:t>
            </a:r>
            <a:r>
              <a:rPr lang="en" sz="2000"/>
              <a:t>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a.k.a. “I know your next move”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Analyze major opponents in the same market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How do they trade?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Can we reverse engineer their algorithms?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Deduce the rules behind trades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Probe for edge cases that break these rules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Utilize these cases to profit from opponents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Me:</a:t>
            </a:r>
            <a:endParaRPr/>
          </a:p>
        </p:txBody>
      </p:sp>
      <p:sp>
        <p:nvSpPr>
          <p:cNvPr id="285" name="Google Shape;285;p14"/>
          <p:cNvSpPr txBox="1"/>
          <p:nvPr>
            <p:ph idx="1" type="body"/>
          </p:nvPr>
        </p:nvSpPr>
        <p:spPr>
          <a:xfrm>
            <a:off x="1303800" y="1300950"/>
            <a:ext cx="70305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Name: Aaron</a:t>
            </a:r>
            <a:endParaRPr sz="2100"/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Major: Computer Science</a:t>
            </a:r>
            <a:endParaRPr sz="2100"/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Experience/Qualifications:</a:t>
            </a:r>
            <a:endParaRPr sz="2100"/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C/C++ SWE Intern previously</a:t>
            </a:r>
            <a:endParaRPr sz="2100"/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UTA for COMP 455</a:t>
            </a:r>
            <a:endParaRPr sz="2100"/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Incoming AppDev Intern for Vanguard</a:t>
            </a:r>
            <a:endParaRPr sz="2100"/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Trade Algorithms</a:t>
            </a:r>
            <a:endParaRPr/>
          </a:p>
        </p:txBody>
      </p:sp>
      <p:sp>
        <p:nvSpPr>
          <p:cNvPr id="402" name="Google Shape;402;p32"/>
          <p:cNvSpPr txBox="1"/>
          <p:nvPr>
            <p:ph idx="1" type="body"/>
          </p:nvPr>
        </p:nvSpPr>
        <p:spPr>
          <a:xfrm>
            <a:off x="1303800" y="1284850"/>
            <a:ext cx="7030500" cy="32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Scalping Algorithms</a:t>
            </a:r>
            <a:r>
              <a:rPr lang="en" sz="2000"/>
              <a:t>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Small, but fast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Focus on tiny differences in offers and bids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Must be quick in order to turn profits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Crowded market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Must also gracefully liquidate assets to minimize loss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Trade Algorithms</a:t>
            </a:r>
            <a:endParaRPr/>
          </a:p>
        </p:txBody>
      </p:sp>
      <p:sp>
        <p:nvSpPr>
          <p:cNvPr id="408" name="Google Shape;408;p33"/>
          <p:cNvSpPr txBox="1"/>
          <p:nvPr>
            <p:ph idx="1" type="body"/>
          </p:nvPr>
        </p:nvSpPr>
        <p:spPr>
          <a:xfrm>
            <a:off x="1303800" y="1203550"/>
            <a:ext cx="7030500" cy="36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Predictive Algorithms: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Attempt to predict/model the future prices of stocks using past information, new information, and other second-order information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Fall into several subcategories: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Mean reversion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Trend following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Chart pattern recognition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Fundamental analysis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and more…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4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uses this?</a:t>
            </a:r>
            <a:endParaRPr/>
          </a:p>
        </p:txBody>
      </p:sp>
      <p:pic>
        <p:nvPicPr>
          <p:cNvPr id="414" name="Google Shape;41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9262" y="141125"/>
            <a:ext cx="1448125" cy="14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4"/>
          <p:cNvPicPr preferRelativeResize="0"/>
          <p:nvPr/>
        </p:nvPicPr>
        <p:blipFill rotWithShape="1">
          <a:blip r:embed="rId4">
            <a:alphaModFix/>
          </a:blip>
          <a:srcRect b="26030" l="20083" r="22073" t="0"/>
          <a:stretch/>
        </p:blipFill>
        <p:spPr>
          <a:xfrm>
            <a:off x="6208312" y="3554250"/>
            <a:ext cx="2610025" cy="15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2650" y="1756413"/>
            <a:ext cx="3261349" cy="163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5100" y="3049350"/>
            <a:ext cx="2272088" cy="15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5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Languages + Tools</a:t>
            </a:r>
            <a:endParaRPr/>
          </a:p>
        </p:txBody>
      </p:sp>
      <p:pic>
        <p:nvPicPr>
          <p:cNvPr id="423" name="Google Shape;42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97506">
            <a:off x="1977650" y="146375"/>
            <a:ext cx="7369650" cy="368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5"/>
          <p:cNvPicPr preferRelativeResize="0"/>
          <p:nvPr/>
        </p:nvPicPr>
        <p:blipFill rotWithShape="1">
          <a:blip r:embed="rId4">
            <a:alphaModFix/>
          </a:blip>
          <a:srcRect b="0" l="27431" r="0" t="0"/>
          <a:stretch/>
        </p:blipFill>
        <p:spPr>
          <a:xfrm rot="2307115">
            <a:off x="7341196" y="3878800"/>
            <a:ext cx="155520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5"/>
          <p:cNvSpPr txBox="1"/>
          <p:nvPr/>
        </p:nvSpPr>
        <p:spPr>
          <a:xfrm>
            <a:off x="5074375" y="4688100"/>
            <a:ext cx="23379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TF is this resolution??????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and C++</a:t>
            </a:r>
            <a:endParaRPr/>
          </a:p>
        </p:txBody>
      </p:sp>
      <p:sp>
        <p:nvSpPr>
          <p:cNvPr id="431" name="Google Shape;431;p36"/>
          <p:cNvSpPr txBox="1"/>
          <p:nvPr>
            <p:ph idx="1" type="body"/>
          </p:nvPr>
        </p:nvSpPr>
        <p:spPr>
          <a:xfrm>
            <a:off x="1303800" y="1203550"/>
            <a:ext cx="7030500" cy="36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Both very common in many industries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Python: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Much more beginner friendly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Development is simpler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Very slow in execution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C++: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Very steep learning curve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High optimization potential + margins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(i.e. can be very fast)</a:t>
            </a:r>
            <a:endParaRPr sz="2000"/>
          </a:p>
        </p:txBody>
      </p:sp>
      <p:pic>
        <p:nvPicPr>
          <p:cNvPr id="432" name="Google Shape;432;p36"/>
          <p:cNvPicPr preferRelativeResize="0"/>
          <p:nvPr/>
        </p:nvPicPr>
        <p:blipFill rotWithShape="1">
          <a:blip r:embed="rId3">
            <a:alphaModFix/>
          </a:blip>
          <a:srcRect b="22097" l="0" r="0" t="21373"/>
          <a:stretch/>
        </p:blipFill>
        <p:spPr>
          <a:xfrm>
            <a:off x="5862100" y="44000"/>
            <a:ext cx="3281900" cy="115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0100" y="3225225"/>
            <a:ext cx="1484201" cy="166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0350" y="975626"/>
            <a:ext cx="4105698" cy="281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7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 Design</a:t>
            </a:r>
            <a:endParaRPr/>
          </a:p>
        </p:txBody>
      </p:sp>
      <p:pic>
        <p:nvPicPr>
          <p:cNvPr id="440" name="Google Shape;44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3350" y="1613825"/>
            <a:ext cx="2157400" cy="21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High-level Questions to Consider</a:t>
            </a:r>
            <a:endParaRPr/>
          </a:p>
        </p:txBody>
      </p:sp>
      <p:sp>
        <p:nvSpPr>
          <p:cNvPr id="446" name="Google Shape;446;p38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problem are we solving?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How long do we have to develop a solution?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response time constraints does this algorithm have?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libraries (of code) can we use?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Has anyone else already made a solution?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If so, is theirs a good one and can we use it?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Low-level Questions to Consider</a:t>
            </a:r>
            <a:endParaRPr/>
          </a:p>
        </p:txBody>
      </p:sp>
      <p:sp>
        <p:nvSpPr>
          <p:cNvPr id="452" name="Google Shape;452;p39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should be our runtime complexity (big O)?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will our code depend on (libraries, dependencies, etc.)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How will we test our algorithm?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Unit tests?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Integration testing?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Field testing?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0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Design A (simple) Algorithm!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1"/>
          <p:cNvSpPr txBox="1"/>
          <p:nvPr>
            <p:ph type="title"/>
          </p:nvPr>
        </p:nvSpPr>
        <p:spPr>
          <a:xfrm>
            <a:off x="0" y="283800"/>
            <a:ext cx="3777300" cy="92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3" name="Google Shape;46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9425" y="0"/>
            <a:ext cx="5227351" cy="4882526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41"/>
          <p:cNvSpPr txBox="1"/>
          <p:nvPr/>
        </p:nvSpPr>
        <p:spPr>
          <a:xfrm>
            <a:off x="0" y="4758600"/>
            <a:ext cx="7297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Found at: https://leetcode.com/problems/two-sum/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you guys?</a:t>
            </a:r>
            <a:endParaRPr/>
          </a:p>
        </p:txBody>
      </p:sp>
      <p:sp>
        <p:nvSpPr>
          <p:cNvPr id="291" name="Google Shape;291;p1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Google Shape;2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0575" y="1401275"/>
            <a:ext cx="4362826" cy="356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2"/>
          <p:cNvSpPr txBox="1"/>
          <p:nvPr>
            <p:ph type="title"/>
          </p:nvPr>
        </p:nvSpPr>
        <p:spPr>
          <a:xfrm>
            <a:off x="152550" y="-57787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vs. C++</a:t>
            </a:r>
            <a:endParaRPr/>
          </a:p>
        </p:txBody>
      </p:sp>
      <p:pic>
        <p:nvPicPr>
          <p:cNvPr id="470" name="Google Shape;470;p42"/>
          <p:cNvPicPr preferRelativeResize="0"/>
          <p:nvPr/>
        </p:nvPicPr>
        <p:blipFill rotWithShape="1">
          <a:blip r:embed="rId3">
            <a:alphaModFix/>
          </a:blip>
          <a:srcRect b="0" l="0" r="10642" t="0"/>
          <a:stretch/>
        </p:blipFill>
        <p:spPr>
          <a:xfrm>
            <a:off x="30925" y="577775"/>
            <a:ext cx="6101050" cy="263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42"/>
          <p:cNvPicPr preferRelativeResize="0"/>
          <p:nvPr/>
        </p:nvPicPr>
        <p:blipFill rotWithShape="1">
          <a:blip r:embed="rId4">
            <a:alphaModFix/>
          </a:blip>
          <a:srcRect b="2372" l="0" r="0" t="0"/>
          <a:stretch/>
        </p:blipFill>
        <p:spPr>
          <a:xfrm>
            <a:off x="4132525" y="1662975"/>
            <a:ext cx="4922825" cy="34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CS lesson: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 to Python</a:t>
            </a:r>
            <a:endParaRPr/>
          </a:p>
        </p:txBody>
      </p:sp>
      <p:pic>
        <p:nvPicPr>
          <p:cNvPr id="477" name="Google Shape;47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925" y="2571750"/>
            <a:ext cx="487680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43"/>
          <p:cNvPicPr preferRelativeResize="0"/>
          <p:nvPr/>
        </p:nvPicPr>
        <p:blipFill rotWithShape="1">
          <a:blip r:embed="rId4">
            <a:alphaModFix/>
          </a:blip>
          <a:srcRect b="0" l="26369" r="26609" t="0"/>
          <a:stretch/>
        </p:blipFill>
        <p:spPr>
          <a:xfrm>
            <a:off x="6522700" y="-128100"/>
            <a:ext cx="2621300" cy="278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4"/>
          <p:cNvSpPr txBox="1"/>
          <p:nvPr>
            <p:ph type="ctrTitle"/>
          </p:nvPr>
        </p:nvSpPr>
        <p:spPr>
          <a:xfrm>
            <a:off x="577675" y="35256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attending!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484" name="Google Shape;48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6050" y="2470025"/>
            <a:ext cx="3759700" cy="37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 Teaser Time:</a:t>
            </a:r>
            <a:endParaRPr/>
          </a:p>
        </p:txBody>
      </p:sp>
      <p:pic>
        <p:nvPicPr>
          <p:cNvPr id="298" name="Google Shape;2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7475" y="1142175"/>
            <a:ext cx="3069061" cy="32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 Teaser Time:</a:t>
            </a:r>
            <a:endParaRPr/>
          </a:p>
        </p:txBody>
      </p:sp>
      <p:sp>
        <p:nvSpPr>
          <p:cNvPr id="304" name="Google Shape;304;p1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How many trailing zeros does 1000! have?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 Teaser Time:</a:t>
            </a:r>
            <a:endParaRPr/>
          </a:p>
        </p:txBody>
      </p:sp>
      <p:sp>
        <p:nvSpPr>
          <p:cNvPr id="310" name="Google Shape;310;p18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How many trailing zeros does 1000! have?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A: 249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 Teaser Time:</a:t>
            </a:r>
            <a:endParaRPr/>
          </a:p>
        </p:txBody>
      </p:sp>
      <p:sp>
        <p:nvSpPr>
          <p:cNvPr id="316" name="Google Shape;316;p1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How many trailing zeros does 1000! have?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A: 249</a:t>
            </a:r>
            <a:endParaRPr sz="2000"/>
          </a:p>
        </p:txBody>
      </p:sp>
      <p:pic>
        <p:nvPicPr>
          <p:cNvPr id="317" name="Google Shape;317;p19"/>
          <p:cNvPicPr preferRelativeResize="0"/>
          <p:nvPr/>
        </p:nvPicPr>
        <p:blipFill rotWithShape="1">
          <a:blip r:embed="rId3">
            <a:alphaModFix/>
          </a:blip>
          <a:srcRect b="79211" l="0" r="0" t="0"/>
          <a:stretch/>
        </p:blipFill>
        <p:spPr>
          <a:xfrm>
            <a:off x="915975" y="0"/>
            <a:ext cx="7312050" cy="106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 Teaser Time:</a:t>
            </a:r>
            <a:endParaRPr/>
          </a:p>
        </p:txBody>
      </p:sp>
      <p:sp>
        <p:nvSpPr>
          <p:cNvPr id="323" name="Google Shape;323;p20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How many trailing zeros does 1000! have?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A: 249</a:t>
            </a:r>
            <a:endParaRPr sz="2000"/>
          </a:p>
        </p:txBody>
      </p:sp>
      <p:pic>
        <p:nvPicPr>
          <p:cNvPr id="324" name="Google Shape;324;p20"/>
          <p:cNvPicPr preferRelativeResize="0"/>
          <p:nvPr/>
        </p:nvPicPr>
        <p:blipFill rotWithShape="1">
          <a:blip r:embed="rId3">
            <a:alphaModFix/>
          </a:blip>
          <a:srcRect b="63202" l="0" r="0" t="0"/>
          <a:stretch/>
        </p:blipFill>
        <p:spPr>
          <a:xfrm>
            <a:off x="915975" y="0"/>
            <a:ext cx="7312050" cy="18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 Teaser Time:</a:t>
            </a:r>
            <a:endParaRPr/>
          </a:p>
        </p:txBody>
      </p:sp>
      <p:sp>
        <p:nvSpPr>
          <p:cNvPr id="330" name="Google Shape;330;p21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How many trailing zeros does 1000! have?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A: 249</a:t>
            </a:r>
            <a:endParaRPr sz="2000"/>
          </a:p>
        </p:txBody>
      </p:sp>
      <p:pic>
        <p:nvPicPr>
          <p:cNvPr id="331" name="Google Shape;331;p21"/>
          <p:cNvPicPr preferRelativeResize="0"/>
          <p:nvPr/>
        </p:nvPicPr>
        <p:blipFill rotWithShape="1">
          <a:blip r:embed="rId3">
            <a:alphaModFix/>
          </a:blip>
          <a:srcRect b="46946" l="0" r="0" t="0"/>
          <a:stretch/>
        </p:blipFill>
        <p:spPr>
          <a:xfrm>
            <a:off x="915975" y="0"/>
            <a:ext cx="7312050" cy="27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