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Amatic SC"/>
      <p:regular r:id="rId43"/>
      <p:bold r:id="rId44"/>
    </p:embeddedFont>
    <p:embeddedFont>
      <p:font typeface="Garamond"/>
      <p:regular r:id="rId45"/>
      <p:bold r:id="rId46"/>
      <p:italic r:id="rId47"/>
      <p:boldItalic r:id="rId48"/>
    </p:embeddedFont>
    <p:embeddedFont>
      <p:font typeface="Source Code Pro"/>
      <p:regular r:id="rId49"/>
      <p:bold r:id="rId50"/>
      <p:italic r:id="rId51"/>
      <p:boldItalic r:id="rId52"/>
    </p:embeddedFont>
    <p:embeddedFont>
      <p:font typeface="Old Standard TT"/>
      <p:regular r:id="rId53"/>
      <p:bold r:id="rId54"/>
      <p: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AmaticSC-bold.fntdata"/><Relationship Id="rId43" Type="http://schemas.openxmlformats.org/officeDocument/2006/relationships/font" Target="fonts/AmaticSC-regular.fntdata"/><Relationship Id="rId46" Type="http://schemas.openxmlformats.org/officeDocument/2006/relationships/font" Target="fonts/Garamond-bold.fntdata"/><Relationship Id="rId45"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Garamond-boldItalic.fntdata"/><Relationship Id="rId47" Type="http://schemas.openxmlformats.org/officeDocument/2006/relationships/font" Target="fonts/Garamond-italic.fntdata"/><Relationship Id="rId49" Type="http://schemas.openxmlformats.org/officeDocument/2006/relationships/font" Target="fonts/SourceCodePr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CodePro-italic.fntdata"/><Relationship Id="rId50" Type="http://schemas.openxmlformats.org/officeDocument/2006/relationships/font" Target="fonts/SourceCodePro-bold.fntdata"/><Relationship Id="rId53" Type="http://schemas.openxmlformats.org/officeDocument/2006/relationships/font" Target="fonts/OldStandardTT-regular.fntdata"/><Relationship Id="rId52" Type="http://schemas.openxmlformats.org/officeDocument/2006/relationships/font" Target="fonts/SourceCodePro-boldItalic.fntdata"/><Relationship Id="rId11" Type="http://schemas.openxmlformats.org/officeDocument/2006/relationships/slide" Target="slides/slide5.xml"/><Relationship Id="rId55" Type="http://schemas.openxmlformats.org/officeDocument/2006/relationships/font" Target="fonts/OldStandardTT-italic.fntdata"/><Relationship Id="rId10" Type="http://schemas.openxmlformats.org/officeDocument/2006/relationships/slide" Target="slides/slide4.xml"/><Relationship Id="rId54" Type="http://schemas.openxmlformats.org/officeDocument/2006/relationships/font" Target="fonts/OldStandardTT-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082ac6d65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Introduce</a:t>
            </a:r>
            <a:r>
              <a:rPr lang="en-GB"/>
              <a:t> the presentation and say the idea behind it is that people can take </a:t>
            </a:r>
            <a:r>
              <a:rPr lang="en-GB"/>
              <a:t>pictures of the slides etc...</a:t>
            </a:r>
            <a:endParaRPr/>
          </a:p>
        </p:txBody>
      </p:sp>
      <p:sp>
        <p:nvSpPr>
          <p:cNvPr id="122" name="Google Shape;122;ga082ac6d65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073c8c7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Example of why you don’t want counterparty to default</a:t>
            </a:r>
            <a:endParaRPr/>
          </a:p>
        </p:txBody>
      </p:sp>
      <p:sp>
        <p:nvSpPr>
          <p:cNvPr id="176" name="Google Shape;176;g11073c8c7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073c8c7b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You don’t download the NYSE or LSE app, you use something like Trading 212</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Worth noting options are really awkward to access as European retail investors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Choose market, product, strike price and dates</a:t>
            </a:r>
            <a:endParaRPr>
              <a:solidFill>
                <a:schemeClr val="dk1"/>
              </a:solidFill>
            </a:endParaRPr>
          </a:p>
        </p:txBody>
      </p:sp>
      <p:sp>
        <p:nvSpPr>
          <p:cNvPr id="183" name="Google Shape;183;g11073c8c7b4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073c8c7b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
        <p:nvSpPr>
          <p:cNvPr id="191" name="Google Shape;191;g11073c8c7b4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073c8c7b4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
        <p:nvSpPr>
          <p:cNvPr id="198" name="Google Shape;198;g11073c8c7b4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073c8c7b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Hedging - Anything with confirmed future flow of a security (either required or to sell)</a:t>
            </a:r>
            <a:endParaRPr/>
          </a:p>
        </p:txBody>
      </p:sp>
      <p:sp>
        <p:nvSpPr>
          <p:cNvPr id="205" name="Google Shape;205;g11073c8c7b4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f82db2d6a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11" name="Google Shape;211;g10f82db2d6a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fb48c0e7b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Make profit when stock price is above put spread and below call sspread</a:t>
            </a:r>
            <a:endParaRPr/>
          </a:p>
        </p:txBody>
      </p:sp>
      <p:sp>
        <p:nvSpPr>
          <p:cNvPr id="219" name="Google Shape;219;g10fb48c0e7b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073c8c7b4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
        <p:nvSpPr>
          <p:cNvPr id="225" name="Google Shape;225;g11073c8c7b4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ae809af55_0_2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
        <p:nvSpPr>
          <p:cNvPr id="231" name="Google Shape;231;g2cae809af55_0_2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073c8c7b4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Harder to get head around than stock prices</a:t>
            </a:r>
            <a:endParaRPr/>
          </a:p>
          <a:p>
            <a:pPr indent="-298450" lvl="0" marL="457200" rtl="0" algn="l">
              <a:lnSpc>
                <a:spcPct val="100000"/>
              </a:lnSpc>
              <a:spcBef>
                <a:spcPts val="0"/>
              </a:spcBef>
              <a:spcAft>
                <a:spcPts val="0"/>
              </a:spcAft>
              <a:buSzPts val="1100"/>
              <a:buChar char="-"/>
            </a:pPr>
            <a:r>
              <a:rPr lang="en-GB"/>
              <a:t>Greeks help</a:t>
            </a:r>
            <a:endParaRPr/>
          </a:p>
          <a:p>
            <a:pPr indent="-298450" lvl="0" marL="457200" rtl="0" algn="l">
              <a:lnSpc>
                <a:spcPct val="100000"/>
              </a:lnSpc>
              <a:spcBef>
                <a:spcPts val="0"/>
              </a:spcBef>
              <a:spcAft>
                <a:spcPts val="0"/>
              </a:spcAft>
              <a:buSzPts val="1100"/>
              <a:buChar char="-"/>
            </a:pPr>
            <a:r>
              <a:rPr lang="en-GB"/>
              <a:t>Called “The Greeks” because they are all Greek letters</a:t>
            </a:r>
            <a:endParaRPr/>
          </a:p>
        </p:txBody>
      </p:sp>
      <p:sp>
        <p:nvSpPr>
          <p:cNvPr id="237" name="Google Shape;237;g11073c8c7b4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af4c2bf7e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caf4c2bf7e_1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1073c8c7b4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Each time underlying increases by $1, how much does the option increase by?</a:t>
            </a:r>
            <a:endParaRPr/>
          </a:p>
          <a:p>
            <a:pPr indent="-298450" lvl="0" marL="457200" rtl="0" algn="l">
              <a:lnSpc>
                <a:spcPct val="100000"/>
              </a:lnSpc>
              <a:spcBef>
                <a:spcPts val="0"/>
              </a:spcBef>
              <a:spcAft>
                <a:spcPts val="0"/>
              </a:spcAft>
              <a:buSzPts val="1100"/>
              <a:buChar char="-"/>
            </a:pPr>
            <a:r>
              <a:rPr lang="en-GB"/>
              <a:t>For the maths people, this is essentially got from differentiating the graph of the option price vs. the underlying price</a:t>
            </a:r>
            <a:endParaRPr/>
          </a:p>
        </p:txBody>
      </p:sp>
      <p:sp>
        <p:nvSpPr>
          <p:cNvPr id="243" name="Google Shape;243;g11073c8c7b4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073c8c7b4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Maybe see if anyone wants to put their hand up and guess…?</a:t>
            </a:r>
            <a:endParaRPr/>
          </a:p>
        </p:txBody>
      </p:sp>
      <p:sp>
        <p:nvSpPr>
          <p:cNvPr id="261" name="Google Shape;261;g11073c8c7b4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073c8c7b4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Gamma does </a:t>
            </a:r>
            <a:r>
              <a:rPr lang="en-GB"/>
              <a:t>continually change like delta, hence a $6 increase don’t result in a delta &gt; 1</a:t>
            </a:r>
            <a:endParaRPr/>
          </a:p>
        </p:txBody>
      </p:sp>
      <p:sp>
        <p:nvSpPr>
          <p:cNvPr id="267" name="Google Shape;267;g11073c8c7b4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073c8c7b4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77" name="Google Shape;277;g11073c8c7b4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073c8c7b4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83" name="Google Shape;283;g11073c8c7b4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073c8c7b4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Cover what “implied volatility” is, when it might be different to actual volatility</a:t>
            </a:r>
            <a:endParaRPr/>
          </a:p>
          <a:p>
            <a:pPr indent="-298450" lvl="0" marL="457200" rtl="0" algn="l">
              <a:lnSpc>
                <a:spcPct val="100000"/>
              </a:lnSpc>
              <a:spcBef>
                <a:spcPts val="0"/>
              </a:spcBef>
              <a:spcAft>
                <a:spcPts val="0"/>
              </a:spcAft>
              <a:buSzPts val="1100"/>
              <a:buChar char="-"/>
            </a:pPr>
            <a:r>
              <a:t/>
            </a:r>
            <a:endParaRPr/>
          </a:p>
        </p:txBody>
      </p:sp>
      <p:sp>
        <p:nvSpPr>
          <p:cNvPr id="291" name="Google Shape;291;g11073c8c7b4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073c8c7b4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97" name="Google Shape;297;g11073c8c7b4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1073c8c7b4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Note that this is the opposite if you sell the option, you have negative vega exposure</a:t>
            </a:r>
            <a:endParaRPr/>
          </a:p>
        </p:txBody>
      </p:sp>
      <p:sp>
        <p:nvSpPr>
          <p:cNvPr id="303" name="Google Shape;303;g11073c8c7b4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1073c8c7b4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09" name="Google Shape;309;g11073c8c7b4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f7b3bde1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16" name="Google Shape;316;g2cf7b3bde1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41b42275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141b422752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cae809af55_0_2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22" name="Google Shape;322;g2cae809af55_0_2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f7b3be2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29" name="Google Shape;329;g2cf7b3be2d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f7b3be2d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36" name="Google Shape;336;g2cf7b3be2d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cf7b3be2d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43" name="Google Shape;343;g2cf7b3be2d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cf7b3be2dd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50" name="Google Shape;350;g2cf7b3be2dd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f7b3be2dd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57" name="Google Shape;357;g2cf7b3be2dd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cf7b3be2dd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64" name="Google Shape;364;g2cf7b3be2dd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41b42275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141b422752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af4c2bf7e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caf4c2bf7e_1_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af4c2bf7e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caf4c2bf7e_1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ae809af55_0_2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cae809af55_0_21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af4c2bf7e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caf4c2bf7e_1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af4c2bf7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caf4c2bf7e_1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6" name="Shape 56"/>
        <p:cNvGrpSpPr/>
        <p:nvPr/>
      </p:nvGrpSpPr>
      <p:grpSpPr>
        <a:xfrm>
          <a:off x="0" y="0"/>
          <a:ext cx="0" cy="0"/>
          <a:chOff x="0" y="0"/>
          <a:chExt cx="0" cy="0"/>
        </a:xfrm>
      </p:grpSpPr>
      <p:sp>
        <p:nvSpPr>
          <p:cNvPr id="57" name="Google Shape;57;p14"/>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 name="Google Shape;58;p14"/>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59" name="Google Shape;59;p14"/>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60" name="Google Shape;60;p14"/>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61" name="Google Shape;61;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2" name="Shape 62"/>
        <p:cNvGrpSpPr/>
        <p:nvPr/>
      </p:nvGrpSpPr>
      <p:grpSpPr>
        <a:xfrm>
          <a:off x="0" y="0"/>
          <a:ext cx="0" cy="0"/>
          <a:chOff x="0" y="0"/>
          <a:chExt cx="0" cy="0"/>
        </a:xfrm>
      </p:grpSpPr>
      <p:cxnSp>
        <p:nvCxnSpPr>
          <p:cNvPr id="63" name="Google Shape;63;p15"/>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64" name="Google Shape;64;p15"/>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9" name="Google Shape;69;p1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3" name="Google Shape;73;p17"/>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4" name="Google Shape;74;p17"/>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1" name="Google Shape;81;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3" name="Shape 83"/>
        <p:cNvGrpSpPr/>
        <p:nvPr/>
      </p:nvGrpSpPr>
      <p:grpSpPr>
        <a:xfrm>
          <a:off x="0" y="0"/>
          <a:ext cx="0" cy="0"/>
          <a:chOff x="0" y="0"/>
          <a:chExt cx="0" cy="0"/>
        </a:xfrm>
      </p:grpSpPr>
      <p:sp>
        <p:nvSpPr>
          <p:cNvPr id="84" name="Google Shape;84;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2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89" name="Google Shape;89;p21"/>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90" name="Google Shape;90;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1" name="Google Shape;91;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95" name="Google Shape;9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3"/>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98" name="Google Shape;98;p23"/>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2" name="Shape 102"/>
        <p:cNvGrpSpPr/>
        <p:nvPr/>
      </p:nvGrpSpPr>
      <p:grpSpPr>
        <a:xfrm>
          <a:off x="0" y="0"/>
          <a:ext cx="0" cy="0"/>
          <a:chOff x="0" y="0"/>
          <a:chExt cx="0" cy="0"/>
        </a:xfrm>
      </p:grpSpPr>
      <p:sp>
        <p:nvSpPr>
          <p:cNvPr id="103" name="Google Shape;103;p25"/>
          <p:cNvSpPr txBox="1"/>
          <p:nvPr>
            <p:ph type="title"/>
          </p:nvPr>
        </p:nvSpPr>
        <p:spPr>
          <a:xfrm>
            <a:off x="1831339" y="452246"/>
            <a:ext cx="6872100" cy="5235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3000"/>
              <a:buNone/>
              <a:defRPr b="0" i="0" sz="3600">
                <a:solidFill>
                  <a:schemeClr val="dk1"/>
                </a:solidFill>
                <a:latin typeface="Garamond"/>
                <a:ea typeface="Garamond"/>
                <a:cs typeface="Garamond"/>
                <a:sym typeface="Garamon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4" name="Google Shape;104;p25"/>
          <p:cNvSpPr txBox="1"/>
          <p:nvPr>
            <p:ph idx="1" type="body"/>
          </p:nvPr>
        </p:nvSpPr>
        <p:spPr>
          <a:xfrm>
            <a:off x="1907539" y="1263776"/>
            <a:ext cx="6814800" cy="15030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sz="2400">
                <a:solidFill>
                  <a:schemeClr val="dk1"/>
                </a:solidFill>
                <a:latin typeface="Garamond"/>
                <a:ea typeface="Garamond"/>
                <a:cs typeface="Garamond"/>
                <a:sym typeface="Garamond"/>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105" name="Google Shape;105;p2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2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5"/>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solidFill>
                <a:schemeClr val="dk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8" name="Shape 108"/>
        <p:cNvGrpSpPr/>
        <p:nvPr/>
      </p:nvGrpSpPr>
      <p:grpSpPr>
        <a:xfrm>
          <a:off x="0" y="0"/>
          <a:ext cx="0" cy="0"/>
          <a:chOff x="0" y="0"/>
          <a:chExt cx="0" cy="0"/>
        </a:xfrm>
      </p:grpSpPr>
      <p:sp>
        <p:nvSpPr>
          <p:cNvPr id="109" name="Google Shape;109;p26"/>
          <p:cNvSpPr txBox="1"/>
          <p:nvPr>
            <p:ph type="title"/>
          </p:nvPr>
        </p:nvSpPr>
        <p:spPr>
          <a:xfrm>
            <a:off x="1831339" y="452246"/>
            <a:ext cx="6872100" cy="5235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3000"/>
              <a:buNone/>
              <a:defRPr b="0" i="0" sz="3600">
                <a:solidFill>
                  <a:schemeClr val="dk1"/>
                </a:solidFill>
                <a:latin typeface="Garamond"/>
                <a:ea typeface="Garamond"/>
                <a:cs typeface="Garamond"/>
                <a:sym typeface="Garamon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26"/>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2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6"/>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solidFill>
                <a:schemeClr val="dk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obj">
  <p:cSld name="OBJECT">
    <p:bg>
      <p:bgPr>
        <a:solidFill>
          <a:schemeClr val="lt1"/>
        </a:solidFill>
      </p:bgPr>
    </p:bg>
    <p:spTree>
      <p:nvGrpSpPr>
        <p:cNvPr id="113" name="Shape 113"/>
        <p:cNvGrpSpPr/>
        <p:nvPr/>
      </p:nvGrpSpPr>
      <p:grpSpPr>
        <a:xfrm>
          <a:off x="0" y="0"/>
          <a:ext cx="0" cy="0"/>
          <a:chOff x="0" y="0"/>
          <a:chExt cx="0" cy="0"/>
        </a:xfrm>
      </p:grpSpPr>
      <p:pic>
        <p:nvPicPr>
          <p:cNvPr id="114" name="Google Shape;114;p27"/>
          <p:cNvPicPr preferRelativeResize="0"/>
          <p:nvPr/>
        </p:nvPicPr>
        <p:blipFill rotWithShape="1">
          <a:blip r:embed="rId2">
            <a:alphaModFix/>
          </a:blip>
          <a:srcRect b="0" l="0" r="0" t="0"/>
          <a:stretch/>
        </p:blipFill>
        <p:spPr>
          <a:xfrm>
            <a:off x="0" y="0"/>
            <a:ext cx="6858001" cy="5143501"/>
          </a:xfrm>
          <a:prstGeom prst="rect">
            <a:avLst/>
          </a:prstGeom>
          <a:noFill/>
          <a:ln>
            <a:noFill/>
          </a:ln>
        </p:spPr>
      </p:pic>
      <p:sp>
        <p:nvSpPr>
          <p:cNvPr id="115" name="Google Shape;115;p27"/>
          <p:cNvSpPr/>
          <p:nvPr/>
        </p:nvSpPr>
        <p:spPr>
          <a:xfrm>
            <a:off x="0" y="0"/>
            <a:ext cx="9144000" cy="5143500"/>
          </a:xfrm>
          <a:custGeom>
            <a:rect b="b" l="l" r="r" t="t"/>
            <a:pathLst>
              <a:path extrusionOk="0" h="6858000" w="9144000">
                <a:moveTo>
                  <a:pt x="9144001" y="0"/>
                </a:moveTo>
                <a:lnTo>
                  <a:pt x="0" y="0"/>
                </a:lnTo>
                <a:lnTo>
                  <a:pt x="0" y="6857999"/>
                </a:lnTo>
                <a:lnTo>
                  <a:pt x="9144001" y="6857999"/>
                </a:lnTo>
                <a:lnTo>
                  <a:pt x="9144001" y="0"/>
                </a:lnTo>
                <a:close/>
              </a:path>
            </a:pathLst>
          </a:custGeom>
          <a:solidFill>
            <a:srgbClr val="FFFFFF">
              <a:alpha val="702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6" name="Google Shape;116;p27"/>
          <p:cNvPicPr preferRelativeResize="0"/>
          <p:nvPr/>
        </p:nvPicPr>
        <p:blipFill rotWithShape="1">
          <a:blip r:embed="rId3">
            <a:alphaModFix/>
          </a:blip>
          <a:srcRect b="0" l="0" r="0" t="0"/>
          <a:stretch/>
        </p:blipFill>
        <p:spPr>
          <a:xfrm>
            <a:off x="2286000" y="604948"/>
            <a:ext cx="3805927" cy="1223851"/>
          </a:xfrm>
          <a:prstGeom prst="rect">
            <a:avLst/>
          </a:prstGeom>
          <a:noFill/>
          <a:ln>
            <a:noFill/>
          </a:ln>
        </p:spPr>
      </p:pic>
      <p:sp>
        <p:nvSpPr>
          <p:cNvPr id="117" name="Google Shape;117;p27"/>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27"/>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54" name="Google Shape;54;p13"/>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s://www.merrilledge.com/investment-products/options/learn-understand-vega-opti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 Id="rId5"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hyperlink" Target="https://www.merrilledge.com/investment-products/options/learn-understand-vega-op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8"/>
          <p:cNvSpPr txBox="1"/>
          <p:nvPr/>
        </p:nvSpPr>
        <p:spPr>
          <a:xfrm>
            <a:off x="2099200" y="855600"/>
            <a:ext cx="6576000" cy="60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p:txBody>
      </p:sp>
      <p:sp>
        <p:nvSpPr>
          <p:cNvPr id="125" name="Google Shape;125;p28"/>
          <p:cNvSpPr txBox="1"/>
          <p:nvPr/>
        </p:nvSpPr>
        <p:spPr>
          <a:xfrm>
            <a:off x="1801250" y="1392950"/>
            <a:ext cx="6297900" cy="921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3600"/>
              <a:buFont typeface="Arial"/>
              <a:buNone/>
            </a:pPr>
            <a:r>
              <a:rPr b="1" lang="en-GB" sz="5400">
                <a:latin typeface="Times New Roman"/>
                <a:ea typeface="Times New Roman"/>
                <a:cs typeface="Times New Roman"/>
                <a:sym typeface="Times New Roman"/>
              </a:rPr>
              <a:t>Finance Workshop</a:t>
            </a:r>
            <a:endParaRPr sz="3600">
              <a:latin typeface="Calibri"/>
              <a:ea typeface="Calibri"/>
              <a:cs typeface="Calibri"/>
              <a:sym typeface="Calibri"/>
            </a:endParaRPr>
          </a:p>
        </p:txBody>
      </p:sp>
      <p:sp>
        <p:nvSpPr>
          <p:cNvPr id="126" name="Google Shape;126;p28"/>
          <p:cNvSpPr txBox="1"/>
          <p:nvPr/>
        </p:nvSpPr>
        <p:spPr>
          <a:xfrm>
            <a:off x="2219000" y="2528625"/>
            <a:ext cx="5462400" cy="89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i="1" sz="28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7"/>
          <p:cNvSpPr txBox="1"/>
          <p:nvPr/>
        </p:nvSpPr>
        <p:spPr>
          <a:xfrm>
            <a:off x="2503575" y="830400"/>
            <a:ext cx="447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9" name="Google Shape;179;p37"/>
          <p:cNvSpPr txBox="1"/>
          <p:nvPr/>
        </p:nvSpPr>
        <p:spPr>
          <a:xfrm>
            <a:off x="3011375" y="245400"/>
            <a:ext cx="4329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Trading Options - Where?</a:t>
            </a:r>
            <a:endParaRPr b="1" sz="2600">
              <a:latin typeface="Times New Roman"/>
              <a:ea typeface="Times New Roman"/>
              <a:cs typeface="Times New Roman"/>
              <a:sym typeface="Times New Roman"/>
            </a:endParaRPr>
          </a:p>
        </p:txBody>
      </p:sp>
      <p:sp>
        <p:nvSpPr>
          <p:cNvPr id="180" name="Google Shape;180;p37"/>
          <p:cNvSpPr txBox="1"/>
          <p:nvPr/>
        </p:nvSpPr>
        <p:spPr>
          <a:xfrm>
            <a:off x="1927475" y="1071975"/>
            <a:ext cx="64977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Times New Roman"/>
                <a:ea typeface="Times New Roman"/>
                <a:cs typeface="Times New Roman"/>
                <a:sym typeface="Times New Roman"/>
              </a:rPr>
              <a:t>Similarly to how stocks are traded, through an exchange.</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In the US, the largest options exchange is the </a:t>
            </a:r>
            <a:r>
              <a:rPr b="1" lang="en-GB">
                <a:latin typeface="Times New Roman"/>
                <a:ea typeface="Times New Roman"/>
                <a:cs typeface="Times New Roman"/>
                <a:sym typeface="Times New Roman"/>
              </a:rPr>
              <a:t>Chicago Board Options Exchange (CBOE)</a:t>
            </a:r>
            <a:r>
              <a:rPr lang="en-GB">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Others include:</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GB">
                <a:latin typeface="Times New Roman"/>
                <a:ea typeface="Times New Roman"/>
                <a:cs typeface="Times New Roman"/>
                <a:sym typeface="Times New Roman"/>
              </a:rPr>
              <a:t>MIAX</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GB">
                <a:latin typeface="Times New Roman"/>
                <a:ea typeface="Times New Roman"/>
                <a:cs typeface="Times New Roman"/>
                <a:sym typeface="Times New Roman"/>
              </a:rPr>
              <a:t>Boston Options Exchange</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GB">
                <a:latin typeface="Times New Roman"/>
                <a:ea typeface="Times New Roman"/>
                <a:cs typeface="Times New Roman"/>
                <a:sym typeface="Times New Roman"/>
              </a:rPr>
              <a:t>Eurex Exchange (largest European options market)</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GB">
                <a:latin typeface="Times New Roman"/>
                <a:ea typeface="Times New Roman"/>
                <a:cs typeface="Times New Roman"/>
                <a:sym typeface="Times New Roman"/>
              </a:rPr>
              <a:t>NYSE Arca Options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GB">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They provide a platform through which to trade </a:t>
            </a:r>
            <a:r>
              <a:rPr b="1" lang="en-GB">
                <a:latin typeface="Times New Roman"/>
                <a:ea typeface="Times New Roman"/>
                <a:cs typeface="Times New Roman"/>
                <a:sym typeface="Times New Roman"/>
              </a:rPr>
              <a:t>standardised</a:t>
            </a:r>
            <a:r>
              <a:rPr lang="en-GB">
                <a:latin typeface="Times New Roman"/>
                <a:ea typeface="Times New Roman"/>
                <a:cs typeface="Times New Roman"/>
                <a:sym typeface="Times New Roman"/>
              </a:rPr>
              <a:t> options.</a:t>
            </a:r>
            <a:endParaRPr>
              <a:latin typeface="Times New Roman"/>
              <a:ea typeface="Times New Roman"/>
              <a:cs typeface="Times New Roman"/>
              <a:sym typeface="Times New Roman"/>
            </a:endParaRPr>
          </a:p>
          <a:p>
            <a:pPr indent="0" lvl="0" marL="0" rtl="0" algn="l">
              <a:spcBef>
                <a:spcPts val="0"/>
              </a:spcBef>
              <a:spcAft>
                <a:spcPts val="0"/>
              </a:spcAft>
              <a:buNone/>
            </a:pPr>
            <a:r>
              <a:rPr b="1" lang="en-GB">
                <a:latin typeface="Times New Roman"/>
                <a:ea typeface="Times New Roman"/>
                <a:cs typeface="Times New Roman"/>
                <a:sym typeface="Times New Roman"/>
              </a:rPr>
              <a:t>Protect you</a:t>
            </a:r>
            <a:r>
              <a:rPr lang="en-GB">
                <a:latin typeface="Times New Roman"/>
                <a:ea typeface="Times New Roman"/>
                <a:cs typeface="Times New Roman"/>
                <a:sym typeface="Times New Roman"/>
              </a:rPr>
              <a:t> against the risk of the counterparty defaulting.</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GB">
                <a:latin typeface="Times New Roman"/>
                <a:ea typeface="Times New Roman"/>
                <a:cs typeface="Times New Roman"/>
                <a:sym typeface="Times New Roman"/>
              </a:rPr>
              <a:t>(They protect themselves through client margin requirements, e.g. if you are selling options, you need capital deposited to cover potential losses).</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38"/>
          <p:cNvSpPr txBox="1"/>
          <p:nvPr/>
        </p:nvSpPr>
        <p:spPr>
          <a:xfrm>
            <a:off x="2503575" y="830400"/>
            <a:ext cx="447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6" name="Google Shape;186;p38"/>
          <p:cNvSpPr txBox="1"/>
          <p:nvPr/>
        </p:nvSpPr>
        <p:spPr>
          <a:xfrm>
            <a:off x="3011375" y="245400"/>
            <a:ext cx="4329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Trading Options - Where?</a:t>
            </a:r>
            <a:endParaRPr b="1" sz="2600">
              <a:latin typeface="Times New Roman"/>
              <a:ea typeface="Times New Roman"/>
              <a:cs typeface="Times New Roman"/>
              <a:sym typeface="Times New Roman"/>
            </a:endParaRPr>
          </a:p>
        </p:txBody>
      </p:sp>
      <p:sp>
        <p:nvSpPr>
          <p:cNvPr id="187" name="Google Shape;187;p38"/>
          <p:cNvSpPr txBox="1"/>
          <p:nvPr/>
        </p:nvSpPr>
        <p:spPr>
          <a:xfrm>
            <a:off x="1927475" y="830400"/>
            <a:ext cx="6497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600">
                <a:solidFill>
                  <a:schemeClr val="dk1"/>
                </a:solidFill>
                <a:latin typeface="Times New Roman"/>
                <a:ea typeface="Times New Roman"/>
                <a:cs typeface="Times New Roman"/>
                <a:sym typeface="Times New Roman"/>
              </a:rPr>
              <a:t>Trading platform through which you access these exchanges, e.g. Robinhood, Interactive Brokers, DEGIRO, etc.</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188" name="Google Shape;188;p38"/>
          <p:cNvPicPr preferRelativeResize="0"/>
          <p:nvPr/>
        </p:nvPicPr>
        <p:blipFill rotWithShape="1">
          <a:blip r:embed="rId4">
            <a:alphaModFix/>
          </a:blip>
          <a:srcRect b="31983" l="3758" r="37877" t="9005"/>
          <a:stretch/>
        </p:blipFill>
        <p:spPr>
          <a:xfrm>
            <a:off x="2423575" y="1514475"/>
            <a:ext cx="5505475" cy="3400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9"/>
          <p:cNvSpPr txBox="1"/>
          <p:nvPr/>
        </p:nvSpPr>
        <p:spPr>
          <a:xfrm>
            <a:off x="2623475" y="338500"/>
            <a:ext cx="58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latin typeface="Times New Roman"/>
              <a:ea typeface="Times New Roman"/>
              <a:cs typeface="Times New Roman"/>
              <a:sym typeface="Times New Roman"/>
            </a:endParaRPr>
          </a:p>
        </p:txBody>
      </p:sp>
      <p:pic>
        <p:nvPicPr>
          <p:cNvPr id="194" name="Google Shape;194;p39"/>
          <p:cNvPicPr preferRelativeResize="0"/>
          <p:nvPr/>
        </p:nvPicPr>
        <p:blipFill rotWithShape="1">
          <a:blip r:embed="rId4">
            <a:alphaModFix/>
          </a:blip>
          <a:srcRect b="20087" l="10329" r="5003" t="34080"/>
          <a:stretch/>
        </p:blipFill>
        <p:spPr>
          <a:xfrm>
            <a:off x="1542075" y="1659225"/>
            <a:ext cx="7483699" cy="2474625"/>
          </a:xfrm>
          <a:prstGeom prst="rect">
            <a:avLst/>
          </a:prstGeom>
          <a:noFill/>
          <a:ln>
            <a:noFill/>
          </a:ln>
        </p:spPr>
      </p:pic>
      <p:pic>
        <p:nvPicPr>
          <p:cNvPr id="195" name="Google Shape;195;p39"/>
          <p:cNvPicPr preferRelativeResize="0"/>
          <p:nvPr/>
        </p:nvPicPr>
        <p:blipFill>
          <a:blip r:embed="rId5">
            <a:alphaModFix/>
          </a:blip>
          <a:stretch>
            <a:fillRect/>
          </a:stretch>
        </p:blipFill>
        <p:spPr>
          <a:xfrm>
            <a:off x="4038075" y="211350"/>
            <a:ext cx="2491724" cy="1504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40"/>
          <p:cNvSpPr txBox="1"/>
          <p:nvPr/>
        </p:nvSpPr>
        <p:spPr>
          <a:xfrm>
            <a:off x="2503575" y="830400"/>
            <a:ext cx="447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1" name="Google Shape;201;p40"/>
          <p:cNvSpPr txBox="1"/>
          <p:nvPr/>
        </p:nvSpPr>
        <p:spPr>
          <a:xfrm>
            <a:off x="2623475" y="338500"/>
            <a:ext cx="58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latin typeface="Times New Roman"/>
              <a:ea typeface="Times New Roman"/>
              <a:cs typeface="Times New Roman"/>
              <a:sym typeface="Times New Roman"/>
            </a:endParaRPr>
          </a:p>
        </p:txBody>
      </p:sp>
      <p:pic>
        <p:nvPicPr>
          <p:cNvPr id="202" name="Google Shape;202;p40"/>
          <p:cNvPicPr preferRelativeResize="0"/>
          <p:nvPr/>
        </p:nvPicPr>
        <p:blipFill>
          <a:blip r:embed="rId4">
            <a:alphaModFix/>
          </a:blip>
          <a:stretch>
            <a:fillRect/>
          </a:stretch>
        </p:blipFill>
        <p:spPr>
          <a:xfrm>
            <a:off x="2140607" y="767705"/>
            <a:ext cx="6767429" cy="3608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41"/>
          <p:cNvSpPr txBox="1"/>
          <p:nvPr/>
        </p:nvSpPr>
        <p:spPr>
          <a:xfrm>
            <a:off x="3011375" y="245400"/>
            <a:ext cx="4329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Trading Options - Why?</a:t>
            </a:r>
            <a:endParaRPr b="1" sz="2600">
              <a:latin typeface="Times New Roman"/>
              <a:ea typeface="Times New Roman"/>
              <a:cs typeface="Times New Roman"/>
              <a:sym typeface="Times New Roman"/>
            </a:endParaRPr>
          </a:p>
        </p:txBody>
      </p:sp>
      <p:sp>
        <p:nvSpPr>
          <p:cNvPr id="208" name="Google Shape;208;p41"/>
          <p:cNvSpPr txBox="1"/>
          <p:nvPr/>
        </p:nvSpPr>
        <p:spPr>
          <a:xfrm>
            <a:off x="1927475" y="1071975"/>
            <a:ext cx="68736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Times New Roman"/>
              <a:buChar char="●"/>
            </a:pPr>
            <a:r>
              <a:rPr b="1" lang="en-GB" sz="1600">
                <a:latin typeface="Times New Roman"/>
                <a:ea typeface="Times New Roman"/>
                <a:cs typeface="Times New Roman"/>
                <a:sym typeface="Times New Roman"/>
              </a:rPr>
              <a:t>Hedging purposes</a:t>
            </a:r>
            <a:endParaRPr b="1"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Commodity producers - Think oil companies, mining companies, farms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Commodity consumers - Energy </a:t>
            </a:r>
            <a:r>
              <a:rPr lang="en-GB" sz="1600">
                <a:latin typeface="Times New Roman"/>
                <a:ea typeface="Times New Roman"/>
                <a:cs typeface="Times New Roman"/>
                <a:sym typeface="Times New Roman"/>
              </a:rPr>
              <a:t>companies, factories, etc.</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GB" sz="1600">
                <a:latin typeface="Times New Roman"/>
                <a:ea typeface="Times New Roman"/>
                <a:cs typeface="Times New Roman"/>
                <a:sym typeface="Times New Roman"/>
              </a:rPr>
              <a:t>Loss limitation</a:t>
            </a:r>
            <a:r>
              <a:rPr lang="en-GB" sz="1600">
                <a:latin typeface="Times New Roman"/>
                <a:ea typeface="Times New Roman"/>
                <a:cs typeface="Times New Roman"/>
                <a:sym typeface="Times New Roman"/>
              </a:rPr>
              <a:t> (when buying options)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Cannot lose more than price of option vs. shorting stock (infinite losses)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For call options, positive exposure with capped maximum loss</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GB" sz="1600">
                <a:latin typeface="Times New Roman"/>
                <a:ea typeface="Times New Roman"/>
                <a:cs typeface="Times New Roman"/>
                <a:sym typeface="Times New Roman"/>
              </a:rPr>
              <a:t>Leverage</a:t>
            </a:r>
            <a:endParaRPr b="1"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Potential for very high % returns, can make big gains with little capital</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Construction of </a:t>
            </a:r>
            <a:r>
              <a:rPr b="1" lang="en-GB" sz="1600">
                <a:latin typeface="Times New Roman"/>
                <a:ea typeface="Times New Roman"/>
                <a:cs typeface="Times New Roman"/>
                <a:sym typeface="Times New Roman"/>
              </a:rPr>
              <a:t>custom specific strategies</a:t>
            </a:r>
            <a:endParaRPr b="1" sz="16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42"/>
          <p:cNvSpPr txBox="1"/>
          <p:nvPr/>
        </p:nvSpPr>
        <p:spPr>
          <a:xfrm>
            <a:off x="2623475" y="338500"/>
            <a:ext cx="580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Options Strategy 3: Iron Condor</a:t>
            </a:r>
            <a:endParaRPr b="1" sz="2600">
              <a:latin typeface="Times New Roman"/>
              <a:ea typeface="Times New Roman"/>
              <a:cs typeface="Times New Roman"/>
              <a:sym typeface="Times New Roman"/>
            </a:endParaRPr>
          </a:p>
        </p:txBody>
      </p:sp>
      <p:sp>
        <p:nvSpPr>
          <p:cNvPr id="214" name="Google Shape;214;p42"/>
          <p:cNvSpPr txBox="1"/>
          <p:nvPr/>
        </p:nvSpPr>
        <p:spPr>
          <a:xfrm>
            <a:off x="1856675" y="923500"/>
            <a:ext cx="698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Times New Roman"/>
                <a:ea typeface="Times New Roman"/>
                <a:cs typeface="Times New Roman"/>
                <a:sym typeface="Times New Roman"/>
              </a:rPr>
              <a:t>Selling iron condors is a great beginner strategy as it can be market-neutral (no directional bias), and it is a limited-risk strategy </a:t>
            </a:r>
            <a:endParaRPr>
              <a:latin typeface="Times New Roman"/>
              <a:ea typeface="Times New Roman"/>
              <a:cs typeface="Times New Roman"/>
              <a:sym typeface="Times New Roman"/>
            </a:endParaRPr>
          </a:p>
        </p:txBody>
      </p:sp>
      <p:sp>
        <p:nvSpPr>
          <p:cNvPr id="215" name="Google Shape;215;p42"/>
          <p:cNvSpPr txBox="1"/>
          <p:nvPr/>
        </p:nvSpPr>
        <p:spPr>
          <a:xfrm>
            <a:off x="1677725" y="1539100"/>
            <a:ext cx="33147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GB">
                <a:solidFill>
                  <a:schemeClr val="dk1"/>
                </a:solidFill>
                <a:latin typeface="Times New Roman"/>
                <a:ea typeface="Times New Roman"/>
                <a:cs typeface="Times New Roman"/>
                <a:sym typeface="Times New Roman"/>
              </a:rPr>
              <a:t>The Setup:</a:t>
            </a:r>
            <a:endParaRPr b="1">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Buy a put, strike A (long put)</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Sell a put, strike B (short put)</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Sell a call, strike C (short call)</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Buy a call, strike D (long call)</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Generally, the stock will be between strike price B and strike price C</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a:solidFill>
                  <a:schemeClr val="dk1"/>
                </a:solidFill>
                <a:latin typeface="Times New Roman"/>
                <a:ea typeface="Times New Roman"/>
                <a:cs typeface="Times New Roman"/>
                <a:sym typeface="Times New Roman"/>
              </a:rPr>
              <a:t>Make profit when stock price remains above put spread, and below the call spread.</a:t>
            </a:r>
            <a:endParaRPr>
              <a:latin typeface="Times New Roman"/>
              <a:ea typeface="Times New Roman"/>
              <a:cs typeface="Times New Roman"/>
              <a:sym typeface="Times New Roman"/>
            </a:endParaRPr>
          </a:p>
        </p:txBody>
      </p:sp>
      <p:pic>
        <p:nvPicPr>
          <p:cNvPr id="216" name="Google Shape;216;p42"/>
          <p:cNvPicPr preferRelativeResize="0"/>
          <p:nvPr/>
        </p:nvPicPr>
        <p:blipFill>
          <a:blip r:embed="rId4">
            <a:alphaModFix/>
          </a:blip>
          <a:stretch>
            <a:fillRect/>
          </a:stretch>
        </p:blipFill>
        <p:spPr>
          <a:xfrm>
            <a:off x="5256350" y="1770225"/>
            <a:ext cx="3497700" cy="27270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43"/>
          <p:cNvSpPr txBox="1"/>
          <p:nvPr/>
        </p:nvSpPr>
        <p:spPr>
          <a:xfrm>
            <a:off x="2503575" y="830400"/>
            <a:ext cx="447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2" name="Google Shape;222;p43"/>
          <p:cNvPicPr preferRelativeResize="0"/>
          <p:nvPr/>
        </p:nvPicPr>
        <p:blipFill>
          <a:blip r:embed="rId4">
            <a:alphaModFix/>
          </a:blip>
          <a:stretch>
            <a:fillRect/>
          </a:stretch>
        </p:blipFill>
        <p:spPr>
          <a:xfrm>
            <a:off x="2020725" y="651425"/>
            <a:ext cx="6758125" cy="4142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44"/>
          <p:cNvSpPr txBox="1"/>
          <p:nvPr/>
        </p:nvSpPr>
        <p:spPr>
          <a:xfrm>
            <a:off x="4176875" y="245400"/>
            <a:ext cx="1998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latin typeface="Times New Roman"/>
              <a:ea typeface="Times New Roman"/>
              <a:cs typeface="Times New Roman"/>
              <a:sym typeface="Times New Roman"/>
            </a:endParaRPr>
          </a:p>
        </p:txBody>
      </p:sp>
      <p:sp>
        <p:nvSpPr>
          <p:cNvPr id="228" name="Google Shape;228;p44"/>
          <p:cNvSpPr txBox="1"/>
          <p:nvPr/>
        </p:nvSpPr>
        <p:spPr>
          <a:xfrm>
            <a:off x="1927475" y="2233200"/>
            <a:ext cx="6497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latin typeface="Times New Roman"/>
                <a:ea typeface="Times New Roman"/>
                <a:cs typeface="Times New Roman"/>
                <a:sym typeface="Times New Roman"/>
              </a:rPr>
              <a:t>REALIZED VOLATILITY VS IMPLIED VOLATILITY</a:t>
            </a:r>
            <a:endParaRPr sz="20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45"/>
          <p:cNvSpPr txBox="1"/>
          <p:nvPr/>
        </p:nvSpPr>
        <p:spPr>
          <a:xfrm>
            <a:off x="4176875" y="245400"/>
            <a:ext cx="1998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a:t>
            </a:r>
            <a:endParaRPr b="1" sz="2600">
              <a:latin typeface="Times New Roman"/>
              <a:ea typeface="Times New Roman"/>
              <a:cs typeface="Times New Roman"/>
              <a:sym typeface="Times New Roman"/>
            </a:endParaRPr>
          </a:p>
        </p:txBody>
      </p:sp>
      <p:sp>
        <p:nvSpPr>
          <p:cNvPr id="234" name="Google Shape;234;p45"/>
          <p:cNvSpPr txBox="1"/>
          <p:nvPr/>
        </p:nvSpPr>
        <p:spPr>
          <a:xfrm>
            <a:off x="1927475" y="2233200"/>
            <a:ext cx="6497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latin typeface="Times New Roman"/>
                <a:ea typeface="Times New Roman"/>
                <a:cs typeface="Times New Roman"/>
                <a:sym typeface="Times New Roman"/>
              </a:rPr>
              <a:t>Please feel free to raise your hand if anything isn’t clear or you have any questions!</a:t>
            </a:r>
            <a:endParaRPr sz="20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46"/>
          <p:cNvSpPr txBox="1"/>
          <p:nvPr/>
        </p:nvSpPr>
        <p:spPr>
          <a:xfrm>
            <a:off x="4176875" y="245400"/>
            <a:ext cx="1998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a:t>
            </a:r>
            <a:endParaRPr b="1" sz="2600">
              <a:latin typeface="Times New Roman"/>
              <a:ea typeface="Times New Roman"/>
              <a:cs typeface="Times New Roman"/>
              <a:sym typeface="Times New Roman"/>
            </a:endParaRPr>
          </a:p>
        </p:txBody>
      </p:sp>
      <p:sp>
        <p:nvSpPr>
          <p:cNvPr id="240" name="Google Shape;240;p46"/>
          <p:cNvSpPr txBox="1"/>
          <p:nvPr/>
        </p:nvSpPr>
        <p:spPr>
          <a:xfrm>
            <a:off x="1927475" y="1071975"/>
            <a:ext cx="6497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Times New Roman"/>
                <a:ea typeface="Times New Roman"/>
                <a:cs typeface="Times New Roman"/>
                <a:sym typeface="Times New Roman"/>
              </a:rPr>
              <a:t>Set of data points/parameters for a given option that describe its various properties.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Useful to determine how the option price will change with respect to other factors, such as volatility changes or a change in the underlying price.</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Most important ones: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Delta (</a:t>
            </a:r>
            <a:r>
              <a:rPr b="1" lang="en-GB" sz="1600">
                <a:solidFill>
                  <a:schemeClr val="accent5"/>
                </a:solidFill>
                <a:latin typeface="Times New Roman"/>
                <a:ea typeface="Times New Roman"/>
                <a:cs typeface="Times New Roman"/>
                <a:sym typeface="Times New Roman"/>
              </a:rPr>
              <a:t>Δ</a:t>
            </a:r>
            <a:r>
              <a:rPr lang="en-GB" sz="1600">
                <a:latin typeface="Times New Roman"/>
                <a:ea typeface="Times New Roman"/>
                <a:cs typeface="Times New Roman"/>
                <a:sym typeface="Times New Roman"/>
              </a:rPr>
              <a:t>) - Sensitivity to the price of the underlying security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Gamma (</a:t>
            </a:r>
            <a:r>
              <a:rPr b="1" lang="en-GB" sz="1600">
                <a:solidFill>
                  <a:srgbClr val="FF0000"/>
                </a:solidFill>
                <a:latin typeface="Times New Roman"/>
                <a:ea typeface="Times New Roman"/>
                <a:cs typeface="Times New Roman"/>
                <a:sym typeface="Times New Roman"/>
              </a:rPr>
              <a:t>Γ</a:t>
            </a:r>
            <a:r>
              <a:rPr lang="en-GB" sz="1600">
                <a:latin typeface="Times New Roman"/>
                <a:ea typeface="Times New Roman"/>
                <a:cs typeface="Times New Roman"/>
                <a:sym typeface="Times New Roman"/>
              </a:rPr>
              <a:t>) - Rate of change of delta</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Theta (</a:t>
            </a:r>
            <a:r>
              <a:rPr b="1" lang="en-GB" sz="1600">
                <a:solidFill>
                  <a:srgbClr val="9900FF"/>
                </a:solidFill>
                <a:latin typeface="Times New Roman"/>
                <a:ea typeface="Times New Roman"/>
                <a:cs typeface="Times New Roman"/>
                <a:sym typeface="Times New Roman"/>
              </a:rPr>
              <a:t>Θ</a:t>
            </a:r>
            <a:r>
              <a:rPr lang="en-GB" sz="1600">
                <a:latin typeface="Times New Roman"/>
                <a:ea typeface="Times New Roman"/>
                <a:cs typeface="Times New Roman"/>
                <a:sym typeface="Times New Roman"/>
              </a:rPr>
              <a:t>) - Rate of time decay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GB" sz="1600">
                <a:latin typeface="Times New Roman"/>
                <a:ea typeface="Times New Roman"/>
                <a:cs typeface="Times New Roman"/>
                <a:sym typeface="Times New Roman"/>
              </a:rPr>
              <a:t>Vega (</a:t>
            </a:r>
            <a:r>
              <a:rPr b="1" lang="en-GB" sz="1600">
                <a:solidFill>
                  <a:schemeClr val="accent1"/>
                </a:solidFill>
                <a:latin typeface="Times New Roman"/>
                <a:ea typeface="Times New Roman"/>
                <a:cs typeface="Times New Roman"/>
                <a:sym typeface="Times New Roman"/>
              </a:rPr>
              <a:t>ν</a:t>
            </a:r>
            <a:r>
              <a:rPr lang="en-GB" sz="1600">
                <a:latin typeface="Times New Roman"/>
                <a:ea typeface="Times New Roman"/>
                <a:cs typeface="Times New Roman"/>
                <a:sym typeface="Times New Roman"/>
              </a:rPr>
              <a:t>) - Sensitivity to changes in volatility of the underlying security</a:t>
            </a:r>
            <a:endParaRPr sz="16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13096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GB" sz="3200" cap="small"/>
              <a:t>BrainTeaser</a:t>
            </a:r>
            <a:endParaRPr sz="3200"/>
          </a:p>
        </p:txBody>
      </p:sp>
      <p:sp>
        <p:nvSpPr>
          <p:cNvPr id="132" name="Google Shape;132;p29"/>
          <p:cNvSpPr txBox="1"/>
          <p:nvPr/>
        </p:nvSpPr>
        <p:spPr>
          <a:xfrm>
            <a:off x="1309639" y="1371226"/>
            <a:ext cx="6524700" cy="2321100"/>
          </a:xfrm>
          <a:prstGeom prst="rect">
            <a:avLst/>
          </a:prstGeom>
          <a:noFill/>
          <a:ln>
            <a:noFill/>
          </a:ln>
        </p:spPr>
        <p:txBody>
          <a:bodyPr anchorCtr="0" anchor="t" bIns="0" lIns="0" spcFirstLastPara="1" rIns="0" wrap="square" tIns="88900">
            <a:spAutoFit/>
          </a:bodyPr>
          <a:lstStyle/>
          <a:p>
            <a:pPr indent="0" lvl="0" marL="0" marR="5080" rtl="0" algn="l">
              <a:lnSpc>
                <a:spcPct val="100800"/>
              </a:lnSpc>
              <a:spcBef>
                <a:spcPts val="515"/>
              </a:spcBef>
              <a:spcAft>
                <a:spcPts val="0"/>
              </a:spcAft>
              <a:buNone/>
            </a:pPr>
            <a:r>
              <a:rPr b="1" lang="en-GB" sz="2400">
                <a:latin typeface="Garamond"/>
                <a:ea typeface="Garamond"/>
                <a:cs typeface="Garamond"/>
                <a:sym typeface="Garamond"/>
              </a:rPr>
              <a:t>There's 100 coins in a row. They're labeled 1 to 100, and 10 of them are flipped up so tails is up the rest are heads up. You can flip as many coins you want, but you don't know which ones are flipped which way. Find a way to get two exact piles with the same number of tails.</a:t>
            </a:r>
            <a:endParaRPr b="1" sz="2400">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47"/>
          <p:cNvSpPr txBox="1"/>
          <p:nvPr/>
        </p:nvSpPr>
        <p:spPr>
          <a:xfrm>
            <a:off x="3707225" y="235875"/>
            <a:ext cx="2938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Delta</a:t>
            </a:r>
            <a:endParaRPr b="1" sz="2600">
              <a:latin typeface="Times New Roman"/>
              <a:ea typeface="Times New Roman"/>
              <a:cs typeface="Times New Roman"/>
              <a:sym typeface="Times New Roman"/>
            </a:endParaRPr>
          </a:p>
        </p:txBody>
      </p:sp>
      <p:sp>
        <p:nvSpPr>
          <p:cNvPr id="246" name="Google Shape;246;p47"/>
          <p:cNvSpPr txBox="1"/>
          <p:nvPr/>
        </p:nvSpPr>
        <p:spPr>
          <a:xfrm>
            <a:off x="1927475" y="820875"/>
            <a:ext cx="64977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Times New Roman"/>
                <a:ea typeface="Times New Roman"/>
                <a:cs typeface="Times New Roman"/>
                <a:sym typeface="Times New Roman"/>
              </a:rPr>
              <a:t>“Rate of change </a:t>
            </a:r>
            <a:r>
              <a:rPr b="1" lang="en-GB" sz="1600">
                <a:latin typeface="Times New Roman"/>
                <a:ea typeface="Times New Roman"/>
                <a:cs typeface="Times New Roman"/>
                <a:sym typeface="Times New Roman"/>
              </a:rPr>
              <a:t>between</a:t>
            </a:r>
            <a:r>
              <a:rPr b="1" lang="en-GB" sz="1600">
                <a:latin typeface="Times New Roman"/>
                <a:ea typeface="Times New Roman"/>
                <a:cs typeface="Times New Roman"/>
                <a:sym typeface="Times New Roman"/>
              </a:rPr>
              <a:t> the price of the option and a $1 change in the price of the underlying security”</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For example, take Apple stock to be $100, and a (random, let’s say </a:t>
            </a:r>
            <a:r>
              <a:rPr lang="en-GB" sz="1600">
                <a:latin typeface="Times New Roman"/>
                <a:ea typeface="Times New Roman"/>
                <a:cs typeface="Times New Roman"/>
                <a:sym typeface="Times New Roman"/>
              </a:rPr>
              <a:t>February</a:t>
            </a:r>
            <a:r>
              <a:rPr lang="en-GB" sz="1600">
                <a:latin typeface="Times New Roman"/>
                <a:ea typeface="Times New Roman"/>
                <a:cs typeface="Times New Roman"/>
                <a:sym typeface="Times New Roman"/>
              </a:rPr>
              <a:t>) call option to have a delta of 0.5 and be worth $20 at the moment.</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If Apple stock increased in price to $130 (a $30 increase), the call option price would increase by (0.5 * $30) = $15.</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Hence the call option would now be worth $35.</a:t>
            </a:r>
            <a:endParaRPr sz="1600">
              <a:latin typeface="Times New Roman"/>
              <a:ea typeface="Times New Roman"/>
              <a:cs typeface="Times New Roman"/>
              <a:sym typeface="Times New Roman"/>
            </a:endParaRPr>
          </a:p>
        </p:txBody>
      </p:sp>
      <p:grpSp>
        <p:nvGrpSpPr>
          <p:cNvPr id="247" name="Google Shape;247;p47"/>
          <p:cNvGrpSpPr/>
          <p:nvPr/>
        </p:nvGrpSpPr>
        <p:grpSpPr>
          <a:xfrm>
            <a:off x="1927475" y="3209925"/>
            <a:ext cx="6606900" cy="609750"/>
            <a:chOff x="1927475" y="3514725"/>
            <a:chExt cx="6606900" cy="609750"/>
          </a:xfrm>
        </p:grpSpPr>
        <p:grpSp>
          <p:nvGrpSpPr>
            <p:cNvPr id="248" name="Google Shape;248;p47"/>
            <p:cNvGrpSpPr/>
            <p:nvPr/>
          </p:nvGrpSpPr>
          <p:grpSpPr>
            <a:xfrm>
              <a:off x="1927475" y="3724275"/>
              <a:ext cx="6606900" cy="400200"/>
              <a:chOff x="1927475" y="3562350"/>
              <a:chExt cx="6606900" cy="400200"/>
            </a:xfrm>
          </p:grpSpPr>
          <p:sp>
            <p:nvSpPr>
              <p:cNvPr id="249" name="Google Shape;249;p47"/>
              <p:cNvSpPr/>
              <p:nvPr/>
            </p:nvSpPr>
            <p:spPr>
              <a:xfrm>
                <a:off x="4327775" y="3691050"/>
                <a:ext cx="1257300" cy="142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7"/>
              <p:cNvSpPr txBox="1"/>
              <p:nvPr/>
            </p:nvSpPr>
            <p:spPr>
              <a:xfrm>
                <a:off x="1927475" y="3562350"/>
                <a:ext cx="2400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500">
                    <a:solidFill>
                      <a:schemeClr val="dk1"/>
                    </a:solidFill>
                    <a:latin typeface="Times New Roman"/>
                    <a:ea typeface="Times New Roman"/>
                    <a:cs typeface="Times New Roman"/>
                    <a:sym typeface="Times New Roman"/>
                  </a:rPr>
                  <a:t>$30 increase in stock price</a:t>
                </a:r>
                <a:endParaRPr b="1" sz="1500"/>
              </a:p>
            </p:txBody>
          </p:sp>
          <p:sp>
            <p:nvSpPr>
              <p:cNvPr id="251" name="Google Shape;251;p47"/>
              <p:cNvSpPr txBox="1"/>
              <p:nvPr/>
            </p:nvSpPr>
            <p:spPr>
              <a:xfrm>
                <a:off x="5714075" y="3562350"/>
                <a:ext cx="2820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$15 increase in call option price</a:t>
                </a:r>
                <a:endParaRPr b="1" sz="1500"/>
              </a:p>
            </p:txBody>
          </p:sp>
        </p:grpSp>
        <p:sp>
          <p:nvSpPr>
            <p:cNvPr id="252" name="Google Shape;252;p47"/>
            <p:cNvSpPr txBox="1"/>
            <p:nvPr/>
          </p:nvSpPr>
          <p:spPr>
            <a:xfrm>
              <a:off x="4572000" y="3514725"/>
              <a:ext cx="1066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5"/>
                  </a:solidFill>
                  <a:latin typeface="Times New Roman"/>
                  <a:ea typeface="Times New Roman"/>
                  <a:cs typeface="Times New Roman"/>
                  <a:sym typeface="Times New Roman"/>
                </a:rPr>
                <a:t>Δ </a:t>
              </a:r>
              <a:r>
                <a:rPr b="1" lang="en-GB" sz="1600">
                  <a:solidFill>
                    <a:schemeClr val="accent5"/>
                  </a:solidFill>
                  <a:latin typeface="Times New Roman"/>
                  <a:ea typeface="Times New Roman"/>
                  <a:cs typeface="Times New Roman"/>
                  <a:sym typeface="Times New Roman"/>
                </a:rPr>
                <a:t>= 0.5</a:t>
              </a:r>
              <a:endParaRPr b="1" sz="1600">
                <a:solidFill>
                  <a:schemeClr val="accent5"/>
                </a:solidFill>
                <a:latin typeface="Times New Roman"/>
                <a:ea typeface="Times New Roman"/>
                <a:cs typeface="Times New Roman"/>
                <a:sym typeface="Times New Roman"/>
              </a:endParaRPr>
            </a:p>
          </p:txBody>
        </p:sp>
      </p:grpSp>
      <p:grpSp>
        <p:nvGrpSpPr>
          <p:cNvPr id="253" name="Google Shape;253;p47"/>
          <p:cNvGrpSpPr/>
          <p:nvPr/>
        </p:nvGrpSpPr>
        <p:grpSpPr>
          <a:xfrm>
            <a:off x="1927475" y="3819675"/>
            <a:ext cx="6606900" cy="609750"/>
            <a:chOff x="1927475" y="3514725"/>
            <a:chExt cx="6606900" cy="609750"/>
          </a:xfrm>
        </p:grpSpPr>
        <p:grpSp>
          <p:nvGrpSpPr>
            <p:cNvPr id="254" name="Google Shape;254;p47"/>
            <p:cNvGrpSpPr/>
            <p:nvPr/>
          </p:nvGrpSpPr>
          <p:grpSpPr>
            <a:xfrm>
              <a:off x="1927475" y="3724275"/>
              <a:ext cx="6606900" cy="400200"/>
              <a:chOff x="1927475" y="3562350"/>
              <a:chExt cx="6606900" cy="400200"/>
            </a:xfrm>
          </p:grpSpPr>
          <p:sp>
            <p:nvSpPr>
              <p:cNvPr id="255" name="Google Shape;255;p47"/>
              <p:cNvSpPr/>
              <p:nvPr/>
            </p:nvSpPr>
            <p:spPr>
              <a:xfrm>
                <a:off x="4327775" y="3691050"/>
                <a:ext cx="1257300" cy="142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7"/>
              <p:cNvSpPr txBox="1"/>
              <p:nvPr/>
            </p:nvSpPr>
            <p:spPr>
              <a:xfrm>
                <a:off x="1927475" y="3562350"/>
                <a:ext cx="2400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$30 increase in stock price</a:t>
                </a:r>
                <a:endParaRPr b="1" sz="1500"/>
              </a:p>
            </p:txBody>
          </p:sp>
          <p:sp>
            <p:nvSpPr>
              <p:cNvPr id="257" name="Google Shape;257;p47"/>
              <p:cNvSpPr txBox="1"/>
              <p:nvPr/>
            </p:nvSpPr>
            <p:spPr>
              <a:xfrm>
                <a:off x="5714075" y="3562350"/>
                <a:ext cx="2820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$3 increase in call option price</a:t>
                </a:r>
                <a:endParaRPr b="1" sz="1500"/>
              </a:p>
            </p:txBody>
          </p:sp>
        </p:grpSp>
        <p:sp>
          <p:nvSpPr>
            <p:cNvPr id="258" name="Google Shape;258;p47"/>
            <p:cNvSpPr txBox="1"/>
            <p:nvPr/>
          </p:nvSpPr>
          <p:spPr>
            <a:xfrm>
              <a:off x="4572000" y="3514725"/>
              <a:ext cx="1066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5"/>
                  </a:solidFill>
                  <a:latin typeface="Times New Roman"/>
                  <a:ea typeface="Times New Roman"/>
                  <a:cs typeface="Times New Roman"/>
                  <a:sym typeface="Times New Roman"/>
                </a:rPr>
                <a:t>Δ </a:t>
              </a:r>
              <a:r>
                <a:rPr b="1" lang="en-GB" sz="1600">
                  <a:solidFill>
                    <a:schemeClr val="accent5"/>
                  </a:solidFill>
                  <a:latin typeface="Times New Roman"/>
                  <a:ea typeface="Times New Roman"/>
                  <a:cs typeface="Times New Roman"/>
                  <a:sym typeface="Times New Roman"/>
                </a:rPr>
                <a:t>= 0.1</a:t>
              </a:r>
              <a:endParaRPr b="1" sz="1600">
                <a:solidFill>
                  <a:schemeClr val="accent5"/>
                </a:solidFill>
                <a:latin typeface="Times New Roman"/>
                <a:ea typeface="Times New Roman"/>
                <a:cs typeface="Times New Roman"/>
                <a:sym typeface="Times New Roman"/>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48"/>
          <p:cNvSpPr txBox="1"/>
          <p:nvPr/>
        </p:nvSpPr>
        <p:spPr>
          <a:xfrm>
            <a:off x="3707225" y="235875"/>
            <a:ext cx="2938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Delta</a:t>
            </a:r>
            <a:endParaRPr b="1" sz="2600">
              <a:latin typeface="Times New Roman"/>
              <a:ea typeface="Times New Roman"/>
              <a:cs typeface="Times New Roman"/>
              <a:sym typeface="Times New Roman"/>
            </a:endParaRPr>
          </a:p>
        </p:txBody>
      </p:sp>
      <p:sp>
        <p:nvSpPr>
          <p:cNvPr id="264" name="Google Shape;264;p48"/>
          <p:cNvSpPr txBox="1"/>
          <p:nvPr/>
        </p:nvSpPr>
        <p:spPr>
          <a:xfrm>
            <a:off x="1927475" y="1195800"/>
            <a:ext cx="6497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Times New Roman"/>
                <a:ea typeface="Times New Roman"/>
                <a:cs typeface="Times New Roman"/>
                <a:sym typeface="Times New Roman"/>
              </a:rPr>
              <a:t>(When </a:t>
            </a:r>
            <a:r>
              <a:rPr b="1" lang="en-GB" sz="1600">
                <a:latin typeface="Times New Roman"/>
                <a:ea typeface="Times New Roman"/>
                <a:cs typeface="Times New Roman"/>
                <a:sym typeface="Times New Roman"/>
              </a:rPr>
              <a:t>buying</a:t>
            </a:r>
            <a:r>
              <a:rPr lang="en-GB" sz="1600">
                <a:latin typeface="Times New Roman"/>
                <a:ea typeface="Times New Roman"/>
                <a:cs typeface="Times New Roman"/>
                <a:sym typeface="Times New Roman"/>
              </a:rPr>
              <a:t> options)</a:t>
            </a:r>
            <a:endParaRPr sz="1600">
              <a:latin typeface="Times New Roman"/>
              <a:ea typeface="Times New Roman"/>
              <a:cs typeface="Times New Roman"/>
              <a:sym typeface="Times New Roman"/>
            </a:endParaRPr>
          </a:p>
          <a:p>
            <a:pPr indent="0" lvl="0" marL="0" rtl="0" algn="l">
              <a:spcBef>
                <a:spcPts val="0"/>
              </a:spcBef>
              <a:spcAft>
                <a:spcPts val="0"/>
              </a:spcAft>
              <a:buNone/>
            </a:pPr>
            <a:r>
              <a:rPr b="1" lang="en-GB" sz="1600">
                <a:latin typeface="Times New Roman"/>
                <a:ea typeface="Times New Roman"/>
                <a:cs typeface="Times New Roman"/>
                <a:sym typeface="Times New Roman"/>
              </a:rPr>
              <a:t>Call options - Positive Delta</a:t>
            </a:r>
            <a:r>
              <a:rPr lang="en-GB" sz="1600">
                <a:latin typeface="Times New Roman"/>
                <a:ea typeface="Times New Roman"/>
                <a:cs typeface="Times New Roman"/>
                <a:sym typeface="Times New Roman"/>
              </a:rPr>
              <a:t> (0 to 1)</a:t>
            </a:r>
            <a:endParaRPr sz="1600">
              <a:latin typeface="Times New Roman"/>
              <a:ea typeface="Times New Roman"/>
              <a:cs typeface="Times New Roman"/>
              <a:sym typeface="Times New Roman"/>
            </a:endParaRPr>
          </a:p>
          <a:p>
            <a:pPr indent="0" lvl="0" marL="0" rtl="0" algn="l">
              <a:spcBef>
                <a:spcPts val="0"/>
              </a:spcBef>
              <a:spcAft>
                <a:spcPts val="0"/>
              </a:spcAft>
              <a:buNone/>
            </a:pPr>
            <a:r>
              <a:rPr b="1" lang="en-GB" sz="1600">
                <a:latin typeface="Times New Roman"/>
                <a:ea typeface="Times New Roman"/>
                <a:cs typeface="Times New Roman"/>
                <a:sym typeface="Times New Roman"/>
              </a:rPr>
              <a:t>Put options - Negative Delta</a:t>
            </a:r>
            <a:r>
              <a:rPr lang="en-GB" sz="1600">
                <a:latin typeface="Times New Roman"/>
                <a:ea typeface="Times New Roman"/>
                <a:cs typeface="Times New Roman"/>
                <a:sym typeface="Times New Roman"/>
              </a:rPr>
              <a:t> (-1 to 0)</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Useful to determine if you have </a:t>
            </a:r>
            <a:r>
              <a:rPr b="1" lang="en-GB" sz="1600">
                <a:latin typeface="Times New Roman"/>
                <a:ea typeface="Times New Roman"/>
                <a:cs typeface="Times New Roman"/>
                <a:sym typeface="Times New Roman"/>
              </a:rPr>
              <a:t>overall net positive or negative exposure</a:t>
            </a:r>
            <a:r>
              <a:rPr lang="en-GB" sz="1600">
                <a:latin typeface="Times New Roman"/>
                <a:ea typeface="Times New Roman"/>
                <a:cs typeface="Times New Roman"/>
                <a:sym typeface="Times New Roman"/>
              </a:rPr>
              <a:t> on an asset, especially if you have multiple positions (which quant traders/market makers might have).</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Options that are heavily “in the money” have delta close to 1 (or -1), whereas options very far “out the money” have deltas </a:t>
            </a:r>
            <a:r>
              <a:rPr lang="en-GB" sz="1600">
                <a:latin typeface="Times New Roman"/>
                <a:ea typeface="Times New Roman"/>
                <a:cs typeface="Times New Roman"/>
                <a:sym typeface="Times New Roman"/>
              </a:rPr>
              <a:t>close</a:t>
            </a:r>
            <a:r>
              <a:rPr lang="en-GB" sz="1600">
                <a:latin typeface="Times New Roman"/>
                <a:ea typeface="Times New Roman"/>
                <a:cs typeface="Times New Roman"/>
                <a:sym typeface="Times New Roman"/>
              </a:rPr>
              <a:t> to 0.</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Can you think why this is </a:t>
            </a:r>
            <a:r>
              <a:rPr lang="en-GB" sz="1600">
                <a:latin typeface="Times New Roman"/>
                <a:ea typeface="Times New Roman"/>
                <a:cs typeface="Times New Roman"/>
                <a:sym typeface="Times New Roman"/>
              </a:rPr>
              <a:t>intuitively?</a:t>
            </a:r>
            <a:endParaRPr sz="16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49"/>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Gamma</a:t>
            </a:r>
            <a:endParaRPr b="1" sz="2600">
              <a:latin typeface="Times New Roman"/>
              <a:ea typeface="Times New Roman"/>
              <a:cs typeface="Times New Roman"/>
              <a:sym typeface="Times New Roman"/>
            </a:endParaRPr>
          </a:p>
        </p:txBody>
      </p:sp>
      <p:sp>
        <p:nvSpPr>
          <p:cNvPr id="270" name="Google Shape;270;p49"/>
          <p:cNvSpPr txBox="1"/>
          <p:nvPr/>
        </p:nvSpPr>
        <p:spPr>
          <a:xfrm>
            <a:off x="1927475" y="820875"/>
            <a:ext cx="64977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Times New Roman"/>
                <a:ea typeface="Times New Roman"/>
                <a:cs typeface="Times New Roman"/>
                <a:sym typeface="Times New Roman"/>
              </a:rPr>
              <a:t>“Rate of change between delta (</a:t>
            </a:r>
            <a:r>
              <a:rPr b="1" lang="en-GB" sz="1600">
                <a:solidFill>
                  <a:schemeClr val="accent5"/>
                </a:solidFill>
                <a:latin typeface="Times New Roman"/>
                <a:ea typeface="Times New Roman"/>
                <a:cs typeface="Times New Roman"/>
                <a:sym typeface="Times New Roman"/>
              </a:rPr>
              <a:t>Δ</a:t>
            </a:r>
            <a:r>
              <a:rPr b="1" lang="en-GB" sz="1600">
                <a:latin typeface="Times New Roman"/>
                <a:ea typeface="Times New Roman"/>
                <a:cs typeface="Times New Roman"/>
                <a:sym typeface="Times New Roman"/>
              </a:rPr>
              <a:t>) and a $1 change in the price of the underlying security”</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Essentially, how “stable” an option’s delta is, how quickly it changes.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A high gamma </a:t>
            </a:r>
            <a:r>
              <a:rPr lang="en-GB" sz="1600">
                <a:solidFill>
                  <a:schemeClr val="dk1"/>
                </a:solidFill>
                <a:latin typeface="Times New Roman"/>
                <a:ea typeface="Times New Roman"/>
                <a:cs typeface="Times New Roman"/>
                <a:sym typeface="Times New Roman"/>
              </a:rPr>
              <a:t>(</a:t>
            </a:r>
            <a:r>
              <a:rPr b="1" lang="en-GB" sz="1600">
                <a:solidFill>
                  <a:srgbClr val="FF0000"/>
                </a:solidFill>
                <a:latin typeface="Times New Roman"/>
                <a:ea typeface="Times New Roman"/>
                <a:cs typeface="Times New Roman"/>
                <a:sym typeface="Times New Roman"/>
              </a:rPr>
              <a:t>Γ</a:t>
            </a:r>
            <a:r>
              <a:rPr lang="en-GB" sz="1600">
                <a:solidFill>
                  <a:schemeClr val="dk1"/>
                </a:solidFill>
                <a:latin typeface="Times New Roman"/>
                <a:ea typeface="Times New Roman"/>
                <a:cs typeface="Times New Roman"/>
                <a:sym typeface="Times New Roman"/>
              </a:rPr>
              <a:t>)</a:t>
            </a:r>
            <a:r>
              <a:rPr lang="en-GB" sz="1600">
                <a:latin typeface="Times New Roman"/>
                <a:ea typeface="Times New Roman"/>
                <a:cs typeface="Times New Roman"/>
                <a:sym typeface="Times New Roman"/>
              </a:rPr>
              <a:t> value means that the delta </a:t>
            </a:r>
            <a:r>
              <a:rPr lang="en-GB" sz="1600">
                <a:solidFill>
                  <a:schemeClr val="dk1"/>
                </a:solidFill>
                <a:latin typeface="Times New Roman"/>
                <a:ea typeface="Times New Roman"/>
                <a:cs typeface="Times New Roman"/>
                <a:sym typeface="Times New Roman"/>
              </a:rPr>
              <a:t>(</a:t>
            </a:r>
            <a:r>
              <a:rPr b="1" lang="en-GB" sz="1600">
                <a:solidFill>
                  <a:schemeClr val="accent5"/>
                </a:solidFill>
                <a:latin typeface="Times New Roman"/>
                <a:ea typeface="Times New Roman"/>
                <a:cs typeface="Times New Roman"/>
                <a:sym typeface="Times New Roman"/>
              </a:rPr>
              <a:t>Δ</a:t>
            </a:r>
            <a:r>
              <a:rPr lang="en-GB" sz="1600">
                <a:solidFill>
                  <a:schemeClr val="dk1"/>
                </a:solidFill>
                <a:latin typeface="Times New Roman"/>
                <a:ea typeface="Times New Roman"/>
                <a:cs typeface="Times New Roman"/>
                <a:sym typeface="Times New Roman"/>
              </a:rPr>
              <a:t>) could change very quickly if the underlying price changes only slightly (small increase/decrease)</a:t>
            </a:r>
            <a:r>
              <a:rPr lang="en-GB"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Quite important to options traders and market makers, especially when they have positions which are not delta-neutral.</a:t>
            </a:r>
            <a:endParaRPr sz="1600">
              <a:latin typeface="Times New Roman"/>
              <a:ea typeface="Times New Roman"/>
              <a:cs typeface="Times New Roman"/>
              <a:sym typeface="Times New Roman"/>
            </a:endParaRPr>
          </a:p>
        </p:txBody>
      </p:sp>
      <p:sp>
        <p:nvSpPr>
          <p:cNvPr id="271" name="Google Shape;271;p49"/>
          <p:cNvSpPr/>
          <p:nvPr/>
        </p:nvSpPr>
        <p:spPr>
          <a:xfrm>
            <a:off x="3162300" y="4157925"/>
            <a:ext cx="3571800" cy="142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9"/>
          <p:cNvSpPr txBox="1"/>
          <p:nvPr/>
        </p:nvSpPr>
        <p:spPr>
          <a:xfrm>
            <a:off x="1927475" y="4029225"/>
            <a:ext cx="2400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accent5"/>
                </a:solidFill>
                <a:latin typeface="Times New Roman"/>
                <a:ea typeface="Times New Roman"/>
                <a:cs typeface="Times New Roman"/>
                <a:sym typeface="Times New Roman"/>
              </a:rPr>
              <a:t>Δ = 0.5</a:t>
            </a:r>
            <a:endParaRPr b="1" sz="1800">
              <a:latin typeface="Times New Roman"/>
              <a:ea typeface="Times New Roman"/>
              <a:cs typeface="Times New Roman"/>
              <a:sym typeface="Times New Roman"/>
            </a:endParaRPr>
          </a:p>
        </p:txBody>
      </p:sp>
      <p:sp>
        <p:nvSpPr>
          <p:cNvPr id="273" name="Google Shape;273;p49"/>
          <p:cNvSpPr txBox="1"/>
          <p:nvPr/>
        </p:nvSpPr>
        <p:spPr>
          <a:xfrm>
            <a:off x="6866600" y="4029225"/>
            <a:ext cx="915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accent5"/>
                </a:solidFill>
                <a:latin typeface="Times New Roman"/>
                <a:ea typeface="Times New Roman"/>
                <a:cs typeface="Times New Roman"/>
                <a:sym typeface="Times New Roman"/>
              </a:rPr>
              <a:t>Δ = 0.6</a:t>
            </a:r>
            <a:endParaRPr b="1" sz="1500">
              <a:solidFill>
                <a:schemeClr val="dk1"/>
              </a:solidFill>
              <a:latin typeface="Times New Roman"/>
              <a:ea typeface="Times New Roman"/>
              <a:cs typeface="Times New Roman"/>
              <a:sym typeface="Times New Roman"/>
            </a:endParaRPr>
          </a:p>
        </p:txBody>
      </p:sp>
      <p:sp>
        <p:nvSpPr>
          <p:cNvPr id="274" name="Google Shape;274;p49"/>
          <p:cNvSpPr txBox="1"/>
          <p:nvPr/>
        </p:nvSpPr>
        <p:spPr>
          <a:xfrm>
            <a:off x="3367050" y="3657075"/>
            <a:ext cx="316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FF0000"/>
                </a:solidFill>
                <a:latin typeface="Times New Roman"/>
                <a:ea typeface="Times New Roman"/>
                <a:cs typeface="Times New Roman"/>
                <a:sym typeface="Times New Roman"/>
              </a:rPr>
              <a:t>Γ = 0.1, </a:t>
            </a:r>
            <a:r>
              <a:rPr b="1" lang="en-GB" sz="1600">
                <a:solidFill>
                  <a:schemeClr val="dk1"/>
                </a:solidFill>
                <a:latin typeface="Times New Roman"/>
                <a:ea typeface="Times New Roman"/>
                <a:cs typeface="Times New Roman"/>
                <a:sym typeface="Times New Roman"/>
              </a:rPr>
              <a:t>$1 increase in stock price</a:t>
            </a:r>
            <a:endParaRPr b="1" sz="1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50"/>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Gamma</a:t>
            </a:r>
            <a:endParaRPr b="1" sz="2600">
              <a:latin typeface="Times New Roman"/>
              <a:ea typeface="Times New Roman"/>
              <a:cs typeface="Times New Roman"/>
              <a:sym typeface="Times New Roman"/>
            </a:endParaRPr>
          </a:p>
        </p:txBody>
      </p:sp>
      <p:sp>
        <p:nvSpPr>
          <p:cNvPr id="280" name="Google Shape;280;p50"/>
          <p:cNvSpPr txBox="1"/>
          <p:nvPr/>
        </p:nvSpPr>
        <p:spPr>
          <a:xfrm>
            <a:off x="2105225" y="1863750"/>
            <a:ext cx="6497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latin typeface="Times New Roman"/>
                <a:ea typeface="Times New Roman"/>
                <a:cs typeface="Times New Roman"/>
                <a:sym typeface="Times New Roman"/>
              </a:rPr>
              <a:t>(When </a:t>
            </a:r>
            <a:r>
              <a:rPr b="1" lang="en-GB" sz="1600">
                <a:solidFill>
                  <a:schemeClr val="dk1"/>
                </a:solidFill>
                <a:latin typeface="Times New Roman"/>
                <a:ea typeface="Times New Roman"/>
                <a:cs typeface="Times New Roman"/>
                <a:sym typeface="Times New Roman"/>
              </a:rPr>
              <a:t>buying</a:t>
            </a:r>
            <a:r>
              <a:rPr lang="en-GB" sz="1600">
                <a:solidFill>
                  <a:schemeClr val="dk1"/>
                </a:solidFill>
                <a:latin typeface="Times New Roman"/>
                <a:ea typeface="Times New Roman"/>
                <a:cs typeface="Times New Roman"/>
                <a:sym typeface="Times New Roman"/>
              </a:rPr>
              <a:t> options)</a:t>
            </a:r>
            <a:endParaRPr b="1"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GB" sz="1600">
                <a:solidFill>
                  <a:schemeClr val="dk1"/>
                </a:solidFill>
                <a:latin typeface="Times New Roman"/>
                <a:ea typeface="Times New Roman"/>
                <a:cs typeface="Times New Roman"/>
                <a:sym typeface="Times New Roman"/>
              </a:rPr>
              <a:t>Call options - Positive Gamma</a:t>
            </a:r>
            <a:r>
              <a:rPr lang="en-GB" sz="1600">
                <a:solidFill>
                  <a:schemeClr val="dk1"/>
                </a:solidFill>
                <a:latin typeface="Times New Roman"/>
                <a:ea typeface="Times New Roman"/>
                <a:cs typeface="Times New Roman"/>
                <a:sym typeface="Times New Roman"/>
              </a:rPr>
              <a:t> (0 to 1)</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GB" sz="1600">
                <a:solidFill>
                  <a:schemeClr val="dk1"/>
                </a:solidFill>
                <a:latin typeface="Times New Roman"/>
                <a:ea typeface="Times New Roman"/>
                <a:cs typeface="Times New Roman"/>
                <a:sym typeface="Times New Roman"/>
              </a:rPr>
              <a:t>Put options - Negative Gamma</a:t>
            </a:r>
            <a:r>
              <a:rPr lang="en-GB" sz="1600">
                <a:solidFill>
                  <a:schemeClr val="dk1"/>
                </a:solidFill>
                <a:latin typeface="Times New Roman"/>
                <a:ea typeface="Times New Roman"/>
                <a:cs typeface="Times New Roman"/>
                <a:sym typeface="Times New Roman"/>
              </a:rPr>
              <a:t> (-1 to 0)</a:t>
            </a:r>
            <a:endParaRPr b="1" sz="16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51"/>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Theta</a:t>
            </a:r>
            <a:endParaRPr b="1" sz="2600">
              <a:latin typeface="Times New Roman"/>
              <a:ea typeface="Times New Roman"/>
              <a:cs typeface="Times New Roman"/>
              <a:sym typeface="Times New Roman"/>
            </a:endParaRPr>
          </a:p>
        </p:txBody>
      </p:sp>
      <p:sp>
        <p:nvSpPr>
          <p:cNvPr id="286" name="Google Shape;286;p51"/>
          <p:cNvSpPr txBox="1"/>
          <p:nvPr/>
        </p:nvSpPr>
        <p:spPr>
          <a:xfrm>
            <a:off x="1927475" y="820875"/>
            <a:ext cx="64977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Times New Roman"/>
                <a:ea typeface="Times New Roman"/>
                <a:cs typeface="Times New Roman"/>
                <a:sym typeface="Times New Roman"/>
              </a:rPr>
              <a:t>“Rate of decline of the value of the option over time”</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Discussed </a:t>
            </a:r>
            <a:r>
              <a:rPr lang="en-GB" sz="1600">
                <a:latin typeface="Times New Roman"/>
                <a:ea typeface="Times New Roman"/>
                <a:cs typeface="Times New Roman"/>
                <a:sym typeface="Times New Roman"/>
              </a:rPr>
              <a:t>time value earlier, theta </a:t>
            </a:r>
            <a:r>
              <a:rPr lang="en-GB" sz="1600">
                <a:solidFill>
                  <a:schemeClr val="dk1"/>
                </a:solidFill>
                <a:latin typeface="Times New Roman"/>
                <a:ea typeface="Times New Roman"/>
                <a:cs typeface="Times New Roman"/>
                <a:sym typeface="Times New Roman"/>
              </a:rPr>
              <a:t>(</a:t>
            </a:r>
            <a:r>
              <a:rPr b="1" lang="en-GB" sz="1600">
                <a:solidFill>
                  <a:srgbClr val="9900FF"/>
                </a:solidFill>
                <a:latin typeface="Times New Roman"/>
                <a:ea typeface="Times New Roman"/>
                <a:cs typeface="Times New Roman"/>
                <a:sym typeface="Times New Roman"/>
              </a:rPr>
              <a:t>Θ</a:t>
            </a:r>
            <a:r>
              <a:rPr lang="en-GB" sz="1600">
                <a:solidFill>
                  <a:schemeClr val="dk1"/>
                </a:solidFill>
                <a:latin typeface="Times New Roman"/>
                <a:ea typeface="Times New Roman"/>
                <a:cs typeface="Times New Roman"/>
                <a:sym typeface="Times New Roman"/>
              </a:rPr>
              <a:t>) just measured the rate at which this occurs.</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600">
                <a:solidFill>
                  <a:schemeClr val="dk1"/>
                </a:solidFill>
                <a:latin typeface="Times New Roman"/>
                <a:ea typeface="Times New Roman"/>
                <a:cs typeface="Times New Roman"/>
                <a:sym typeface="Times New Roman"/>
              </a:rPr>
              <a:t>Essentially, differentiating the below graph once.</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600">
                <a:solidFill>
                  <a:schemeClr val="dk1"/>
                </a:solidFill>
                <a:latin typeface="Times New Roman"/>
                <a:ea typeface="Times New Roman"/>
                <a:cs typeface="Times New Roman"/>
                <a:sym typeface="Times New Roman"/>
              </a:rPr>
              <a:t>As you can see, theta is greatest when option is close to expiration.</a:t>
            </a:r>
            <a:endParaRPr sz="1600">
              <a:solidFill>
                <a:schemeClr val="dk1"/>
              </a:solidFill>
              <a:latin typeface="Times New Roman"/>
              <a:ea typeface="Times New Roman"/>
              <a:cs typeface="Times New Roman"/>
              <a:sym typeface="Times New Roman"/>
            </a:endParaRPr>
          </a:p>
        </p:txBody>
      </p:sp>
      <p:pic>
        <p:nvPicPr>
          <p:cNvPr id="287" name="Google Shape;287;p51"/>
          <p:cNvPicPr preferRelativeResize="0"/>
          <p:nvPr/>
        </p:nvPicPr>
        <p:blipFill rotWithShape="1">
          <a:blip r:embed="rId4">
            <a:alphaModFix/>
          </a:blip>
          <a:srcRect b="0" l="10193" r="0" t="5615"/>
          <a:stretch/>
        </p:blipFill>
        <p:spPr>
          <a:xfrm>
            <a:off x="6129432" y="3024900"/>
            <a:ext cx="2376518" cy="1870700"/>
          </a:xfrm>
          <a:prstGeom prst="rect">
            <a:avLst/>
          </a:prstGeom>
          <a:noFill/>
          <a:ln>
            <a:noFill/>
          </a:ln>
        </p:spPr>
      </p:pic>
      <p:sp>
        <p:nvSpPr>
          <p:cNvPr id="288" name="Google Shape;288;p51"/>
          <p:cNvSpPr txBox="1"/>
          <p:nvPr/>
        </p:nvSpPr>
        <p:spPr>
          <a:xfrm>
            <a:off x="1962150" y="3133725"/>
            <a:ext cx="3705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600">
                <a:solidFill>
                  <a:schemeClr val="dk1"/>
                </a:solidFill>
                <a:latin typeface="Times New Roman"/>
                <a:ea typeface="Times New Roman"/>
                <a:cs typeface="Times New Roman"/>
                <a:sym typeface="Times New Roman"/>
              </a:rPr>
              <a:t>Consequences? If you are holding an option on a stock with low volatility/price remaining near-constant, the value of your option declines rapidly, especially near expiration.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52"/>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Vega</a:t>
            </a:r>
            <a:endParaRPr b="1" sz="2600">
              <a:latin typeface="Times New Roman"/>
              <a:ea typeface="Times New Roman"/>
              <a:cs typeface="Times New Roman"/>
              <a:sym typeface="Times New Roman"/>
            </a:endParaRPr>
          </a:p>
        </p:txBody>
      </p:sp>
      <p:sp>
        <p:nvSpPr>
          <p:cNvPr id="294" name="Google Shape;294;p52"/>
          <p:cNvSpPr txBox="1"/>
          <p:nvPr/>
        </p:nvSpPr>
        <p:spPr>
          <a:xfrm>
            <a:off x="1927475" y="1011375"/>
            <a:ext cx="64977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Times New Roman"/>
                <a:ea typeface="Times New Roman"/>
                <a:cs typeface="Times New Roman"/>
                <a:sym typeface="Times New Roman"/>
              </a:rPr>
              <a:t>“Rate of change in price with a 1% change in implied volatility”</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In general, higher </a:t>
            </a:r>
            <a:r>
              <a:rPr lang="en-GB" sz="1600">
                <a:latin typeface="Times New Roman"/>
                <a:ea typeface="Times New Roman"/>
                <a:cs typeface="Times New Roman"/>
                <a:sym typeface="Times New Roman"/>
              </a:rPr>
              <a:t>volatility</a:t>
            </a:r>
            <a:r>
              <a:rPr lang="en-GB" sz="1600">
                <a:latin typeface="Times New Roman"/>
                <a:ea typeface="Times New Roman"/>
                <a:cs typeface="Times New Roman"/>
                <a:sym typeface="Times New Roman"/>
              </a:rPr>
              <a:t> = higher option price (as there is a greater chance of hitting strike price at some point)</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Vega (</a:t>
            </a:r>
            <a:r>
              <a:rPr b="1" lang="en-GB" sz="1600">
                <a:solidFill>
                  <a:schemeClr val="accent1"/>
                </a:solidFill>
                <a:latin typeface="Times New Roman"/>
                <a:ea typeface="Times New Roman"/>
                <a:cs typeface="Times New Roman"/>
                <a:sym typeface="Times New Roman"/>
              </a:rPr>
              <a:t>ν</a:t>
            </a:r>
            <a:r>
              <a:rPr lang="en-GB" sz="1600">
                <a:latin typeface="Times New Roman"/>
                <a:ea typeface="Times New Roman"/>
                <a:cs typeface="Times New Roman"/>
                <a:sym typeface="Times New Roman"/>
              </a:rPr>
              <a:t>) lets us easily identify how rapidly an option price will change with volatility changes.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53"/>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Vega</a:t>
            </a:r>
            <a:endParaRPr b="1" sz="2600">
              <a:latin typeface="Times New Roman"/>
              <a:ea typeface="Times New Roman"/>
              <a:cs typeface="Times New Roman"/>
              <a:sym typeface="Times New Roman"/>
            </a:endParaRPr>
          </a:p>
        </p:txBody>
      </p:sp>
      <p:sp>
        <p:nvSpPr>
          <p:cNvPr id="300" name="Google Shape;300;p53"/>
          <p:cNvSpPr txBox="1"/>
          <p:nvPr/>
        </p:nvSpPr>
        <p:spPr>
          <a:xfrm>
            <a:off x="1927475" y="820875"/>
            <a:ext cx="6497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Times New Roman"/>
                <a:ea typeface="Times New Roman"/>
                <a:cs typeface="Times New Roman"/>
                <a:sym typeface="Times New Roman"/>
              </a:rPr>
              <a:t>Why is </a:t>
            </a:r>
            <a:r>
              <a:rPr b="1" lang="en-GB" sz="1600">
                <a:solidFill>
                  <a:schemeClr val="dk1"/>
                </a:solidFill>
                <a:latin typeface="Times New Roman"/>
                <a:ea typeface="Times New Roman"/>
                <a:cs typeface="Times New Roman"/>
                <a:sym typeface="Times New Roman"/>
              </a:rPr>
              <a:t>Vega (</a:t>
            </a:r>
            <a:r>
              <a:rPr b="1" lang="en-GB" sz="1600">
                <a:solidFill>
                  <a:schemeClr val="accent1"/>
                </a:solidFill>
                <a:latin typeface="Times New Roman"/>
                <a:ea typeface="Times New Roman"/>
                <a:cs typeface="Times New Roman"/>
                <a:sym typeface="Times New Roman"/>
              </a:rPr>
              <a:t>ν</a:t>
            </a:r>
            <a:r>
              <a:rPr b="1" lang="en-GB" sz="1600">
                <a:solidFill>
                  <a:schemeClr val="dk1"/>
                </a:solidFill>
                <a:latin typeface="Times New Roman"/>
                <a:ea typeface="Times New Roman"/>
                <a:cs typeface="Times New Roman"/>
                <a:sym typeface="Times New Roman"/>
              </a:rPr>
              <a:t>) useful/important?</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rPr lang="en-GB" sz="1600">
                <a:latin typeface="Times New Roman"/>
                <a:ea typeface="Times New Roman"/>
                <a:cs typeface="Times New Roman"/>
                <a:sym typeface="Times New Roman"/>
              </a:rPr>
              <a:t>Upcoming news announcement</a:t>
            </a:r>
            <a:endParaRPr sz="1600">
              <a:latin typeface="Times New Roman"/>
              <a:ea typeface="Times New Roman"/>
              <a:cs typeface="Times New Roman"/>
              <a:sym typeface="Times New Roman"/>
            </a:endParaRPr>
          </a:p>
          <a:p>
            <a:pPr indent="0" lvl="0" marL="0" rtl="0" algn="ctr">
              <a:spcBef>
                <a:spcPts val="0"/>
              </a:spcBef>
              <a:spcAft>
                <a:spcPts val="0"/>
              </a:spcAft>
              <a:buNone/>
            </a:pPr>
            <a:r>
              <a:rPr lang="en-GB"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0" lvl="0" marL="0" rtl="0" algn="ctr">
              <a:spcBef>
                <a:spcPts val="0"/>
              </a:spcBef>
              <a:spcAft>
                <a:spcPts val="0"/>
              </a:spcAft>
              <a:buNone/>
            </a:pPr>
            <a:r>
              <a:rPr lang="en-GB" sz="1600">
                <a:latin typeface="Times New Roman"/>
                <a:ea typeface="Times New Roman"/>
                <a:cs typeface="Times New Roman"/>
                <a:sym typeface="Times New Roman"/>
              </a:rPr>
              <a:t>Greater implied volatility</a:t>
            </a:r>
            <a:endParaRPr sz="1600">
              <a:latin typeface="Times New Roman"/>
              <a:ea typeface="Times New Roman"/>
              <a:cs typeface="Times New Roman"/>
              <a:sym typeface="Times New Roman"/>
            </a:endParaRPr>
          </a:p>
          <a:p>
            <a:pPr indent="0" lvl="0" marL="0" rtl="0" algn="ctr">
              <a:spcBef>
                <a:spcPts val="0"/>
              </a:spcBef>
              <a:spcAft>
                <a:spcPts val="0"/>
              </a:spcAft>
              <a:buNone/>
            </a:pPr>
            <a:r>
              <a:rPr lang="en-GB"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0" lvl="0" marL="0" rtl="0" algn="ctr">
              <a:spcBef>
                <a:spcPts val="0"/>
              </a:spcBef>
              <a:spcAft>
                <a:spcPts val="0"/>
              </a:spcAft>
              <a:buNone/>
            </a:pPr>
            <a:r>
              <a:rPr lang="en-GB" sz="1600">
                <a:latin typeface="Times New Roman"/>
                <a:ea typeface="Times New Roman"/>
                <a:cs typeface="Times New Roman"/>
                <a:sym typeface="Times New Roman"/>
              </a:rPr>
              <a:t>Increase in option prices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If you are anticipating an unexpected news announcement the market is unaware of, you benefit from buying options.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GB" sz="1600">
                <a:latin typeface="Times New Roman"/>
                <a:ea typeface="Times New Roman"/>
                <a:cs typeface="Times New Roman"/>
                <a:sym typeface="Times New Roman"/>
              </a:rPr>
              <a:t>Immediately after an important news announcement or significant price change, options will be relatively “expensive”, so sellers benefit.</a:t>
            </a:r>
            <a:endParaRPr sz="16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54"/>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Vega</a:t>
            </a:r>
            <a:endParaRPr b="1" sz="2600">
              <a:latin typeface="Times New Roman"/>
              <a:ea typeface="Times New Roman"/>
              <a:cs typeface="Times New Roman"/>
              <a:sym typeface="Times New Roman"/>
            </a:endParaRPr>
          </a:p>
        </p:txBody>
      </p:sp>
      <p:sp>
        <p:nvSpPr>
          <p:cNvPr id="306" name="Google Shape;306;p54"/>
          <p:cNvSpPr txBox="1"/>
          <p:nvPr/>
        </p:nvSpPr>
        <p:spPr>
          <a:xfrm>
            <a:off x="2048075" y="977250"/>
            <a:ext cx="6497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600">
                <a:solidFill>
                  <a:schemeClr val="dk1"/>
                </a:solidFill>
                <a:latin typeface="Times New Roman"/>
                <a:ea typeface="Times New Roman"/>
                <a:cs typeface="Times New Roman"/>
                <a:sym typeface="Times New Roman"/>
              </a:rPr>
              <a:t>(When </a:t>
            </a:r>
            <a:r>
              <a:rPr b="1" lang="en-GB" sz="1600">
                <a:solidFill>
                  <a:schemeClr val="dk1"/>
                </a:solidFill>
                <a:latin typeface="Times New Roman"/>
                <a:ea typeface="Times New Roman"/>
                <a:cs typeface="Times New Roman"/>
                <a:sym typeface="Times New Roman"/>
              </a:rPr>
              <a:t>buying</a:t>
            </a:r>
            <a:r>
              <a:rPr lang="en-GB" sz="1600">
                <a:solidFill>
                  <a:schemeClr val="dk1"/>
                </a:solidFill>
                <a:latin typeface="Times New Roman"/>
                <a:ea typeface="Times New Roman"/>
                <a:cs typeface="Times New Roman"/>
                <a:sym typeface="Times New Roman"/>
              </a:rPr>
              <a:t> options)</a:t>
            </a:r>
            <a:endParaRPr b="1"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GB" sz="1600">
                <a:solidFill>
                  <a:schemeClr val="dk1"/>
                </a:solidFill>
                <a:latin typeface="Times New Roman"/>
                <a:ea typeface="Times New Roman"/>
                <a:cs typeface="Times New Roman"/>
                <a:sym typeface="Times New Roman"/>
              </a:rPr>
              <a:t>Call or Put options - Positive Vega</a:t>
            </a:r>
            <a:r>
              <a:rPr lang="en-GB" sz="1600">
                <a:solidFill>
                  <a:schemeClr val="dk1"/>
                </a:solidFill>
                <a:latin typeface="Times New Roman"/>
                <a:ea typeface="Times New Roman"/>
                <a:cs typeface="Times New Roman"/>
                <a:sym typeface="Times New Roman"/>
              </a:rPr>
              <a:t> (0 to 1)</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600">
                <a:solidFill>
                  <a:schemeClr val="dk1"/>
                </a:solidFill>
                <a:latin typeface="Times New Roman"/>
                <a:ea typeface="Times New Roman"/>
                <a:cs typeface="Times New Roman"/>
                <a:sym typeface="Times New Roman"/>
              </a:rPr>
              <a:t>Because options </a:t>
            </a:r>
            <a:r>
              <a:rPr b="1" lang="en-GB" sz="1600">
                <a:solidFill>
                  <a:schemeClr val="dk1"/>
                </a:solidFill>
                <a:latin typeface="Times New Roman"/>
                <a:ea typeface="Times New Roman"/>
                <a:cs typeface="Times New Roman"/>
                <a:sym typeface="Times New Roman"/>
              </a:rPr>
              <a:t>always</a:t>
            </a:r>
            <a:r>
              <a:rPr lang="en-GB" sz="1600">
                <a:solidFill>
                  <a:schemeClr val="dk1"/>
                </a:solidFill>
                <a:latin typeface="Times New Roman"/>
                <a:ea typeface="Times New Roman"/>
                <a:cs typeface="Times New Roman"/>
                <a:sym typeface="Times New Roman"/>
              </a:rPr>
              <a:t> increase in value with increased volatility.</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600">
                <a:solidFill>
                  <a:schemeClr val="dk1"/>
                </a:solidFill>
                <a:latin typeface="Times New Roman"/>
                <a:ea typeface="Times New Roman"/>
                <a:cs typeface="Times New Roman"/>
                <a:sym typeface="Times New Roman"/>
              </a:rPr>
              <a:t>Vega (</a:t>
            </a:r>
            <a:r>
              <a:rPr b="1" lang="en-GB" sz="1600">
                <a:solidFill>
                  <a:schemeClr val="accent1"/>
                </a:solidFill>
                <a:latin typeface="Times New Roman"/>
                <a:ea typeface="Times New Roman"/>
                <a:cs typeface="Times New Roman"/>
                <a:sym typeface="Times New Roman"/>
              </a:rPr>
              <a:t>ν</a:t>
            </a:r>
            <a:r>
              <a:rPr lang="en-GB" sz="1600">
                <a:solidFill>
                  <a:schemeClr val="dk1"/>
                </a:solidFill>
                <a:latin typeface="Times New Roman"/>
                <a:ea typeface="Times New Roman"/>
                <a:cs typeface="Times New Roman"/>
                <a:sym typeface="Times New Roman"/>
              </a:rPr>
              <a:t>) is also greatest for “at the money” options  (as the probability of the option moving into profitability increases significantly with volatility increases).</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600">
                <a:solidFill>
                  <a:schemeClr val="dk1"/>
                </a:solidFill>
                <a:latin typeface="Times New Roman"/>
                <a:ea typeface="Times New Roman"/>
                <a:cs typeface="Times New Roman"/>
                <a:sym typeface="Times New Roman"/>
              </a:rPr>
              <a:t>Options very far “in the money” or “out the money” have a low value of vega (as the probability of them becoming profitable/not profitable is higher, but gone from “very very low” to “still pretty low”, e.g. not changed as much relatively).</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55"/>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The Greeks - Vega</a:t>
            </a:r>
            <a:endParaRPr b="1" sz="2600">
              <a:latin typeface="Times New Roman"/>
              <a:ea typeface="Times New Roman"/>
              <a:cs typeface="Times New Roman"/>
              <a:sym typeface="Times New Roman"/>
            </a:endParaRPr>
          </a:p>
        </p:txBody>
      </p:sp>
      <p:pic>
        <p:nvPicPr>
          <p:cNvPr id="312" name="Google Shape;312;p55"/>
          <p:cNvPicPr preferRelativeResize="0"/>
          <p:nvPr/>
        </p:nvPicPr>
        <p:blipFill>
          <a:blip r:embed="rId4">
            <a:alphaModFix/>
          </a:blip>
          <a:stretch>
            <a:fillRect/>
          </a:stretch>
        </p:blipFill>
        <p:spPr>
          <a:xfrm>
            <a:off x="1986475" y="1138313"/>
            <a:ext cx="6735199" cy="2866875"/>
          </a:xfrm>
          <a:prstGeom prst="rect">
            <a:avLst/>
          </a:prstGeom>
          <a:noFill/>
          <a:ln>
            <a:noFill/>
          </a:ln>
        </p:spPr>
      </p:pic>
      <p:sp>
        <p:nvSpPr>
          <p:cNvPr id="313" name="Google Shape;313;p55"/>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5"/>
              </a:rPr>
              <a:t>Credit</a:t>
            </a:r>
            <a:endParaRPr sz="800" u="sng">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56"/>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19" name="Google Shape;319;p56"/>
          <p:cNvPicPr preferRelativeResize="0"/>
          <p:nvPr/>
        </p:nvPicPr>
        <p:blipFill>
          <a:blip r:embed="rId5">
            <a:alphaModFix/>
          </a:blip>
          <a:stretch>
            <a:fillRect/>
          </a:stretch>
        </p:blipFill>
        <p:spPr>
          <a:xfrm>
            <a:off x="1349175" y="542350"/>
            <a:ext cx="7524750" cy="302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0"/>
          <p:cNvSpPr txBox="1"/>
          <p:nvPr>
            <p:ph type="title"/>
          </p:nvPr>
        </p:nvSpPr>
        <p:spPr>
          <a:xfrm>
            <a:off x="13096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GB" sz="3200" cap="small"/>
              <a:t>BrainTeaser</a:t>
            </a:r>
            <a:endParaRPr sz="3200"/>
          </a:p>
        </p:txBody>
      </p:sp>
      <p:sp>
        <p:nvSpPr>
          <p:cNvPr id="138" name="Google Shape;138;p30"/>
          <p:cNvSpPr txBox="1"/>
          <p:nvPr/>
        </p:nvSpPr>
        <p:spPr>
          <a:xfrm>
            <a:off x="1309639" y="1371226"/>
            <a:ext cx="6524700" cy="459300"/>
          </a:xfrm>
          <a:prstGeom prst="rect">
            <a:avLst/>
          </a:prstGeom>
          <a:noFill/>
          <a:ln>
            <a:noFill/>
          </a:ln>
        </p:spPr>
        <p:txBody>
          <a:bodyPr anchorCtr="0" anchor="t" bIns="0" lIns="0" spcFirstLastPara="1" rIns="0" wrap="square" tIns="88900">
            <a:spAutoFit/>
          </a:bodyPr>
          <a:lstStyle/>
          <a:p>
            <a:pPr indent="0" lvl="0" marL="0" marR="5080" rtl="0" algn="l">
              <a:lnSpc>
                <a:spcPct val="100800"/>
              </a:lnSpc>
              <a:spcBef>
                <a:spcPts val="515"/>
              </a:spcBef>
              <a:spcAft>
                <a:spcPts val="0"/>
              </a:spcAft>
              <a:buNone/>
            </a:pPr>
            <a:r>
              <a:rPr b="1" lang="en-GB" sz="2400">
                <a:latin typeface="Garamond"/>
                <a:ea typeface="Garamond"/>
                <a:cs typeface="Garamond"/>
                <a:sym typeface="Garamond"/>
              </a:rPr>
              <a:t>Pull 10 coins apart and flip them all</a:t>
            </a:r>
            <a:endParaRPr b="1" sz="2400">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57"/>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Black-Scholes</a:t>
            </a:r>
            <a:endParaRPr b="1" sz="2600">
              <a:latin typeface="Times New Roman"/>
              <a:ea typeface="Times New Roman"/>
              <a:cs typeface="Times New Roman"/>
              <a:sym typeface="Times New Roman"/>
            </a:endParaRPr>
          </a:p>
        </p:txBody>
      </p:sp>
      <p:sp>
        <p:nvSpPr>
          <p:cNvPr id="325" name="Google Shape;325;p57"/>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26" name="Google Shape;326;p57"/>
          <p:cNvPicPr preferRelativeResize="0"/>
          <p:nvPr/>
        </p:nvPicPr>
        <p:blipFill>
          <a:blip r:embed="rId5">
            <a:alphaModFix/>
          </a:blip>
          <a:stretch>
            <a:fillRect/>
          </a:stretch>
        </p:blipFill>
        <p:spPr>
          <a:xfrm>
            <a:off x="2038100" y="820875"/>
            <a:ext cx="6456160" cy="4017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58"/>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Black-Scholes</a:t>
            </a:r>
            <a:endParaRPr b="1" sz="2600">
              <a:latin typeface="Times New Roman"/>
              <a:ea typeface="Times New Roman"/>
              <a:cs typeface="Times New Roman"/>
              <a:sym typeface="Times New Roman"/>
            </a:endParaRPr>
          </a:p>
        </p:txBody>
      </p:sp>
      <p:sp>
        <p:nvSpPr>
          <p:cNvPr id="332" name="Google Shape;332;p58"/>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33" name="Google Shape;333;p58"/>
          <p:cNvPicPr preferRelativeResize="0"/>
          <p:nvPr/>
        </p:nvPicPr>
        <p:blipFill>
          <a:blip r:embed="rId5">
            <a:alphaModFix/>
          </a:blip>
          <a:stretch>
            <a:fillRect/>
          </a:stretch>
        </p:blipFill>
        <p:spPr>
          <a:xfrm>
            <a:off x="152400" y="973275"/>
            <a:ext cx="8839196" cy="15982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59"/>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Black-Scholes</a:t>
            </a:r>
            <a:endParaRPr b="1" sz="2600">
              <a:latin typeface="Times New Roman"/>
              <a:ea typeface="Times New Roman"/>
              <a:cs typeface="Times New Roman"/>
              <a:sym typeface="Times New Roman"/>
            </a:endParaRPr>
          </a:p>
        </p:txBody>
      </p:sp>
      <p:sp>
        <p:nvSpPr>
          <p:cNvPr id="339" name="Google Shape;339;p59"/>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40" name="Google Shape;340;p59"/>
          <p:cNvPicPr preferRelativeResize="0"/>
          <p:nvPr/>
        </p:nvPicPr>
        <p:blipFill>
          <a:blip r:embed="rId5">
            <a:alphaModFix/>
          </a:blip>
          <a:stretch>
            <a:fillRect/>
          </a:stretch>
        </p:blipFill>
        <p:spPr>
          <a:xfrm>
            <a:off x="875825" y="934125"/>
            <a:ext cx="7998099" cy="40178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60"/>
          <p:cNvSpPr txBox="1"/>
          <p:nvPr/>
        </p:nvSpPr>
        <p:spPr>
          <a:xfrm>
            <a:off x="3707225" y="235875"/>
            <a:ext cx="329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Black-Scholes</a:t>
            </a:r>
            <a:endParaRPr b="1" sz="2600">
              <a:latin typeface="Times New Roman"/>
              <a:ea typeface="Times New Roman"/>
              <a:cs typeface="Times New Roman"/>
              <a:sym typeface="Times New Roman"/>
            </a:endParaRPr>
          </a:p>
        </p:txBody>
      </p:sp>
      <p:sp>
        <p:nvSpPr>
          <p:cNvPr id="346" name="Google Shape;346;p60"/>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47" name="Google Shape;347;p60"/>
          <p:cNvPicPr preferRelativeResize="0"/>
          <p:nvPr/>
        </p:nvPicPr>
        <p:blipFill>
          <a:blip r:embed="rId5">
            <a:alphaModFix/>
          </a:blip>
          <a:stretch>
            <a:fillRect/>
          </a:stretch>
        </p:blipFill>
        <p:spPr>
          <a:xfrm>
            <a:off x="2009275" y="871150"/>
            <a:ext cx="6082439" cy="40178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61"/>
          <p:cNvSpPr txBox="1"/>
          <p:nvPr/>
        </p:nvSpPr>
        <p:spPr>
          <a:xfrm>
            <a:off x="2599600" y="235875"/>
            <a:ext cx="5022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Delta Hedging/Gamma Scalping</a:t>
            </a:r>
            <a:endParaRPr b="1" sz="2600">
              <a:latin typeface="Times New Roman"/>
              <a:ea typeface="Times New Roman"/>
              <a:cs typeface="Times New Roman"/>
              <a:sym typeface="Times New Roman"/>
            </a:endParaRPr>
          </a:p>
        </p:txBody>
      </p:sp>
      <p:sp>
        <p:nvSpPr>
          <p:cNvPr id="353" name="Google Shape;353;p61"/>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54" name="Google Shape;354;p61"/>
          <p:cNvPicPr preferRelativeResize="0"/>
          <p:nvPr/>
        </p:nvPicPr>
        <p:blipFill>
          <a:blip r:embed="rId5">
            <a:alphaModFix/>
          </a:blip>
          <a:stretch>
            <a:fillRect/>
          </a:stretch>
        </p:blipFill>
        <p:spPr>
          <a:xfrm>
            <a:off x="2185675" y="871125"/>
            <a:ext cx="6011460" cy="4017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8" name="Shape 358"/>
        <p:cNvGrpSpPr/>
        <p:nvPr/>
      </p:nvGrpSpPr>
      <p:grpSpPr>
        <a:xfrm>
          <a:off x="0" y="0"/>
          <a:ext cx="0" cy="0"/>
          <a:chOff x="0" y="0"/>
          <a:chExt cx="0" cy="0"/>
        </a:xfrm>
      </p:grpSpPr>
      <p:sp>
        <p:nvSpPr>
          <p:cNvPr id="359" name="Google Shape;359;p62"/>
          <p:cNvSpPr txBox="1"/>
          <p:nvPr/>
        </p:nvSpPr>
        <p:spPr>
          <a:xfrm>
            <a:off x="2599600" y="235875"/>
            <a:ext cx="5022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Delta Hedging/Gamma Scalping</a:t>
            </a:r>
            <a:endParaRPr b="1" sz="2600">
              <a:latin typeface="Times New Roman"/>
              <a:ea typeface="Times New Roman"/>
              <a:cs typeface="Times New Roman"/>
              <a:sym typeface="Times New Roman"/>
            </a:endParaRPr>
          </a:p>
        </p:txBody>
      </p:sp>
      <p:sp>
        <p:nvSpPr>
          <p:cNvPr id="360" name="Google Shape;360;p62"/>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pic>
        <p:nvPicPr>
          <p:cNvPr id="361" name="Google Shape;361;p62"/>
          <p:cNvPicPr preferRelativeResize="0"/>
          <p:nvPr/>
        </p:nvPicPr>
        <p:blipFill>
          <a:blip r:embed="rId5">
            <a:alphaModFix/>
          </a:blip>
          <a:stretch>
            <a:fillRect/>
          </a:stretch>
        </p:blipFill>
        <p:spPr>
          <a:xfrm>
            <a:off x="1981163" y="820875"/>
            <a:ext cx="6259771" cy="4017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5" name="Shape 365"/>
        <p:cNvGrpSpPr/>
        <p:nvPr/>
      </p:nvGrpSpPr>
      <p:grpSpPr>
        <a:xfrm>
          <a:off x="0" y="0"/>
          <a:ext cx="0" cy="0"/>
          <a:chOff x="0" y="0"/>
          <a:chExt cx="0" cy="0"/>
        </a:xfrm>
      </p:grpSpPr>
      <p:sp>
        <p:nvSpPr>
          <p:cNvPr id="366" name="Google Shape;366;p63"/>
          <p:cNvSpPr txBox="1"/>
          <p:nvPr/>
        </p:nvSpPr>
        <p:spPr>
          <a:xfrm>
            <a:off x="2599600" y="235875"/>
            <a:ext cx="5022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Times New Roman"/>
                <a:ea typeface="Times New Roman"/>
                <a:cs typeface="Times New Roman"/>
                <a:sym typeface="Times New Roman"/>
              </a:rPr>
              <a:t>Delta Hedging/Gamma Scalping</a:t>
            </a:r>
            <a:endParaRPr b="1" sz="2600">
              <a:latin typeface="Times New Roman"/>
              <a:ea typeface="Times New Roman"/>
              <a:cs typeface="Times New Roman"/>
              <a:sym typeface="Times New Roman"/>
            </a:endParaRPr>
          </a:p>
        </p:txBody>
      </p:sp>
      <p:sp>
        <p:nvSpPr>
          <p:cNvPr id="367" name="Google Shape;367;p63"/>
          <p:cNvSpPr txBox="1"/>
          <p:nvPr/>
        </p:nvSpPr>
        <p:spPr>
          <a:xfrm>
            <a:off x="8315325" y="4743450"/>
            <a:ext cx="55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latin typeface="Times New Roman"/>
                <a:ea typeface="Times New Roman"/>
                <a:cs typeface="Times New Roman"/>
                <a:sym typeface="Times New Roman"/>
                <a:hlinkClick r:id="rId4"/>
              </a:rPr>
              <a:t>Credit</a:t>
            </a:r>
            <a:endParaRPr sz="800" u="sng">
              <a:latin typeface="Times New Roman"/>
              <a:ea typeface="Times New Roman"/>
              <a:cs typeface="Times New Roman"/>
              <a:sym typeface="Times New Roman"/>
            </a:endParaRPr>
          </a:p>
        </p:txBody>
      </p:sp>
      <p:sp>
        <p:nvSpPr>
          <p:cNvPr id="368" name="Google Shape;368;p63"/>
          <p:cNvSpPr txBox="1"/>
          <p:nvPr/>
        </p:nvSpPr>
        <p:spPr>
          <a:xfrm>
            <a:off x="1968275" y="1346225"/>
            <a:ext cx="6347100" cy="25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300"/>
              <a:t>The primary benefit of delta hedging is mitigating the risk involved with adverse price fluctuations. Even more so, the case if a trader anticipates a strong price movement in the underlying stock but runs the risk of being over hedged if the stock does not meet the trader’s expectation.</a:t>
            </a:r>
            <a:endParaRPr sz="1300"/>
          </a:p>
          <a:p>
            <a:pPr indent="0" lvl="0" marL="0" rtl="0" algn="l">
              <a:lnSpc>
                <a:spcPct val="115000"/>
              </a:lnSpc>
              <a:spcBef>
                <a:spcPts val="1200"/>
              </a:spcBef>
              <a:spcAft>
                <a:spcPts val="0"/>
              </a:spcAft>
              <a:buNone/>
            </a:pPr>
            <a:r>
              <a:rPr lang="en-GB" sz="1300"/>
              <a:t>On the contrary, delta hedging is subject to constant monitoring and rebalancing. A position may be rebalanced multiple times in line with price movements. A trader may be required to execute various buy and sell transactions to hedge the risk involved. As a result, the cost of hedging may increase.</a:t>
            </a:r>
            <a:endParaRPr sz="1300"/>
          </a:p>
          <a:p>
            <a:pPr indent="0" lvl="0" marL="0" rtl="0" algn="l">
              <a:spcBef>
                <a:spcPts val="1200"/>
              </a:spcBef>
              <a:spcAft>
                <a:spcPts val="0"/>
              </a:spcAft>
              <a:buNone/>
            </a:pPr>
            <a:r>
              <a:t/>
            </a:r>
            <a:endParaRPr sz="2000">
              <a:solidFill>
                <a:schemeClr val="dk2"/>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GB" sz="3200" cap="small"/>
              <a:t>What Is a Derivative?</a:t>
            </a:r>
            <a:endParaRPr sz="3200"/>
          </a:p>
        </p:txBody>
      </p:sp>
      <p:sp>
        <p:nvSpPr>
          <p:cNvPr id="144" name="Google Shape;144;p31"/>
          <p:cNvSpPr txBox="1"/>
          <p:nvPr/>
        </p:nvSpPr>
        <p:spPr>
          <a:xfrm>
            <a:off x="1309639" y="1673451"/>
            <a:ext cx="6524700" cy="2228400"/>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GB" sz="2400">
                <a:latin typeface="Garamond"/>
                <a:ea typeface="Garamond"/>
                <a:cs typeface="Garamond"/>
                <a:sym typeface="Garamond"/>
              </a:rPr>
              <a:t>Derivative</a:t>
            </a:r>
            <a:endParaRPr b="1" sz="2400">
              <a:latin typeface="Garamond"/>
              <a:ea typeface="Garamond"/>
              <a:cs typeface="Garamond"/>
              <a:sym typeface="Garamond"/>
            </a:endParaRPr>
          </a:p>
          <a:p>
            <a:pPr indent="-342900" lvl="0" marL="355600" marR="86360" rtl="0" algn="l">
              <a:lnSpc>
                <a:spcPct val="117083"/>
              </a:lnSpc>
              <a:spcBef>
                <a:spcPts val="750"/>
              </a:spcBef>
              <a:spcAft>
                <a:spcPts val="0"/>
              </a:spcAft>
              <a:buSzPts val="2400"/>
              <a:buFont typeface="Arial"/>
              <a:buChar char="•"/>
            </a:pPr>
            <a:r>
              <a:rPr lang="en-GB" sz="2400">
                <a:latin typeface="Garamond"/>
                <a:ea typeface="Garamond"/>
                <a:cs typeface="Garamond"/>
                <a:sym typeface="Garamond"/>
              </a:rPr>
              <a:t>A derivative is a financial instrument whose value is based on the value of another underlying asset</a:t>
            </a:r>
            <a:endParaRPr sz="2400">
              <a:latin typeface="Garamond"/>
              <a:ea typeface="Garamond"/>
              <a:cs typeface="Garamond"/>
              <a:sym typeface="Garamond"/>
            </a:endParaRPr>
          </a:p>
          <a:p>
            <a:pPr indent="-342900" lvl="0" marL="355600" marR="5080" rtl="0" algn="l">
              <a:lnSpc>
                <a:spcPct val="100800"/>
              </a:lnSpc>
              <a:spcBef>
                <a:spcPts val="515"/>
              </a:spcBef>
              <a:spcAft>
                <a:spcPts val="0"/>
              </a:spcAft>
              <a:buSzPts val="2400"/>
              <a:buFont typeface="Arial"/>
              <a:buChar char="•"/>
            </a:pPr>
            <a:r>
              <a:rPr lang="en-GB" sz="2400">
                <a:latin typeface="Garamond"/>
                <a:ea typeface="Garamond"/>
                <a:cs typeface="Garamond"/>
                <a:sym typeface="Garamond"/>
              </a:rPr>
              <a:t>When the price of the underlying changes, the value of the derivative also changes</a:t>
            </a:r>
            <a:endParaRPr sz="24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2"/>
          <p:cNvSpPr txBox="1"/>
          <p:nvPr>
            <p:ph type="title"/>
          </p:nvPr>
        </p:nvSpPr>
        <p:spPr>
          <a:xfrm>
            <a:off x="1831339" y="452246"/>
            <a:ext cx="6872100" cy="692100"/>
          </a:xfrm>
          <a:prstGeom prst="rect">
            <a:avLst/>
          </a:prstGeom>
          <a:noFill/>
          <a:ln>
            <a:noFill/>
          </a:ln>
        </p:spPr>
        <p:txBody>
          <a:bodyPr anchorCtr="0" anchor="t" bIns="0" lIns="0" spcFirstLastPara="1" rIns="0" wrap="square" tIns="197600">
            <a:spAutoFit/>
          </a:bodyPr>
          <a:lstStyle/>
          <a:p>
            <a:pPr indent="0" lvl="0" marL="12700" rtl="0" algn="l">
              <a:lnSpc>
                <a:spcPct val="100000"/>
              </a:lnSpc>
              <a:spcBef>
                <a:spcPts val="0"/>
              </a:spcBef>
              <a:spcAft>
                <a:spcPts val="0"/>
              </a:spcAft>
              <a:buNone/>
            </a:pPr>
            <a:r>
              <a:rPr lang="en-GB" sz="3200" cap="small"/>
              <a:t>What Is a Derivative?</a:t>
            </a:r>
            <a:endParaRPr sz="3200"/>
          </a:p>
        </p:txBody>
      </p:sp>
      <p:sp>
        <p:nvSpPr>
          <p:cNvPr id="150" name="Google Shape;150;p32"/>
          <p:cNvSpPr txBox="1"/>
          <p:nvPr/>
        </p:nvSpPr>
        <p:spPr>
          <a:xfrm>
            <a:off x="1309639" y="1622526"/>
            <a:ext cx="6524700" cy="2229300"/>
          </a:xfrm>
          <a:prstGeom prst="rect">
            <a:avLst/>
          </a:prstGeom>
          <a:noFill/>
          <a:ln>
            <a:noFill/>
          </a:ln>
        </p:spPr>
        <p:txBody>
          <a:bodyPr anchorCtr="0" anchor="t" bIns="0" lIns="0" spcFirstLastPara="1" rIns="0" wrap="square" tIns="88900">
            <a:spAutoFit/>
          </a:bodyPr>
          <a:lstStyle/>
          <a:p>
            <a:pPr indent="0" lvl="0" marL="0" rtl="0" algn="l">
              <a:lnSpc>
                <a:spcPct val="100000"/>
              </a:lnSpc>
              <a:spcBef>
                <a:spcPts val="0"/>
              </a:spcBef>
              <a:spcAft>
                <a:spcPts val="0"/>
              </a:spcAft>
              <a:buNone/>
            </a:pPr>
            <a:r>
              <a:rPr b="1" lang="en-GB" sz="2400">
                <a:latin typeface="Garamond"/>
                <a:ea typeface="Garamond"/>
                <a:cs typeface="Garamond"/>
                <a:sym typeface="Garamond"/>
              </a:rPr>
              <a:t>Types of Derivatives</a:t>
            </a:r>
            <a:endParaRPr b="1" sz="2400">
              <a:latin typeface="Garamond"/>
              <a:ea typeface="Garamond"/>
              <a:cs typeface="Garamond"/>
              <a:sym typeface="Garamond"/>
            </a:endParaRPr>
          </a:p>
          <a:p>
            <a:pPr indent="-342265" lvl="0" marL="354965" rtl="0" algn="l">
              <a:lnSpc>
                <a:spcPct val="100000"/>
              </a:lnSpc>
              <a:spcBef>
                <a:spcPts val="530"/>
              </a:spcBef>
              <a:spcAft>
                <a:spcPts val="0"/>
              </a:spcAft>
              <a:buSzPts val="2400"/>
              <a:buFont typeface="Arial"/>
              <a:buChar char="•"/>
            </a:pPr>
            <a:r>
              <a:rPr lang="en-GB" sz="2400">
                <a:latin typeface="Garamond"/>
                <a:ea typeface="Garamond"/>
                <a:cs typeface="Garamond"/>
                <a:sym typeface="Garamond"/>
              </a:rPr>
              <a:t>Forwards/Futures</a:t>
            </a:r>
            <a:endParaRPr sz="2400">
              <a:latin typeface="Garamond"/>
              <a:ea typeface="Garamond"/>
              <a:cs typeface="Garamond"/>
              <a:sym typeface="Garamond"/>
            </a:endParaRPr>
          </a:p>
          <a:p>
            <a:pPr indent="-342265" lvl="0" marL="354965" rtl="0" algn="l">
              <a:lnSpc>
                <a:spcPct val="100000"/>
              </a:lnSpc>
              <a:spcBef>
                <a:spcPts val="620"/>
              </a:spcBef>
              <a:spcAft>
                <a:spcPts val="0"/>
              </a:spcAft>
              <a:buSzPts val="2400"/>
              <a:buFont typeface="Arial"/>
              <a:buChar char="•"/>
            </a:pPr>
            <a:r>
              <a:rPr lang="en-GB" sz="2400">
                <a:latin typeface="Garamond"/>
                <a:ea typeface="Garamond"/>
                <a:cs typeface="Garamond"/>
                <a:sym typeface="Garamond"/>
              </a:rPr>
              <a:t>Options</a:t>
            </a:r>
            <a:endParaRPr sz="2400">
              <a:latin typeface="Garamond"/>
              <a:ea typeface="Garamond"/>
              <a:cs typeface="Garamond"/>
              <a:sym typeface="Garamond"/>
            </a:endParaRPr>
          </a:p>
          <a:p>
            <a:pPr indent="-342265" lvl="0" marL="354965" rtl="0" algn="l">
              <a:lnSpc>
                <a:spcPct val="100000"/>
              </a:lnSpc>
              <a:spcBef>
                <a:spcPts val="625"/>
              </a:spcBef>
              <a:spcAft>
                <a:spcPts val="0"/>
              </a:spcAft>
              <a:buSzPts val="2400"/>
              <a:buFont typeface="Arial"/>
              <a:buChar char="•"/>
            </a:pPr>
            <a:r>
              <a:rPr lang="en-GB" sz="2400">
                <a:latin typeface="Garamond"/>
                <a:ea typeface="Garamond"/>
                <a:cs typeface="Garamond"/>
                <a:sym typeface="Garamond"/>
              </a:rPr>
              <a:t>Swaps</a:t>
            </a:r>
            <a:endParaRPr sz="2400">
              <a:latin typeface="Garamond"/>
              <a:ea typeface="Garamond"/>
              <a:cs typeface="Garamond"/>
              <a:sym typeface="Garamond"/>
            </a:endParaRPr>
          </a:p>
          <a:p>
            <a:pPr indent="-342265" lvl="0" marL="354965" rtl="0" algn="l">
              <a:lnSpc>
                <a:spcPct val="100000"/>
              </a:lnSpc>
              <a:spcBef>
                <a:spcPts val="505"/>
              </a:spcBef>
              <a:spcAft>
                <a:spcPts val="0"/>
              </a:spcAft>
              <a:buSzPts val="2400"/>
              <a:buFont typeface="Arial"/>
              <a:buChar char="•"/>
            </a:pPr>
            <a:r>
              <a:rPr lang="en-GB" sz="2400">
                <a:latin typeface="Garamond"/>
                <a:ea typeface="Garamond"/>
                <a:cs typeface="Garamond"/>
                <a:sym typeface="Garamond"/>
              </a:rPr>
              <a:t>Warrants/Convertibles</a:t>
            </a:r>
            <a:endParaRPr sz="2400">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GB" cap="small"/>
              <a:t>Option Example</a:t>
            </a:r>
            <a:endParaRPr sz="2900">
              <a:latin typeface="Times New Roman"/>
              <a:ea typeface="Times New Roman"/>
              <a:cs typeface="Times New Roman"/>
              <a:sym typeface="Times New Roman"/>
            </a:endParaRPr>
          </a:p>
        </p:txBody>
      </p:sp>
      <p:sp>
        <p:nvSpPr>
          <p:cNvPr id="156" name="Google Shape;156;p33"/>
          <p:cNvSpPr txBox="1"/>
          <p:nvPr/>
        </p:nvSpPr>
        <p:spPr>
          <a:xfrm>
            <a:off x="1262489" y="1453176"/>
            <a:ext cx="6817500" cy="1635600"/>
          </a:xfrm>
          <a:prstGeom prst="rect">
            <a:avLst/>
          </a:prstGeom>
          <a:noFill/>
          <a:ln>
            <a:noFill/>
          </a:ln>
        </p:spPr>
        <p:txBody>
          <a:bodyPr anchorCtr="0" anchor="t" bIns="0" lIns="0" spcFirstLastPara="1" rIns="0" wrap="square" tIns="88900">
            <a:spAutoFit/>
          </a:bodyPr>
          <a:lstStyle/>
          <a:p>
            <a:pPr indent="-342900" lvl="0" marL="355600" marR="5080" rtl="0" algn="l">
              <a:lnSpc>
                <a:spcPct val="99200"/>
              </a:lnSpc>
              <a:spcBef>
                <a:spcPts val="620"/>
              </a:spcBef>
              <a:spcAft>
                <a:spcPts val="0"/>
              </a:spcAft>
              <a:buSzPts val="2400"/>
              <a:buFont typeface="Arial"/>
              <a:buChar char="•"/>
            </a:pPr>
            <a:r>
              <a:rPr lang="en-GB" sz="2400">
                <a:latin typeface="Garamond"/>
                <a:ea typeface="Garamond"/>
                <a:cs typeface="Garamond"/>
                <a:sym typeface="Garamond"/>
              </a:rPr>
              <a:t>An agreement that gives the buyer the right, but not the obligation, to buy an underlying asset at a specified price within a specific time period</a:t>
            </a:r>
            <a:endParaRPr sz="2400">
              <a:latin typeface="Garamond"/>
              <a:ea typeface="Garamond"/>
              <a:cs typeface="Garamond"/>
              <a:sym typeface="Garamond"/>
            </a:endParaRPr>
          </a:p>
          <a:p>
            <a:pPr indent="0" lvl="0" marL="457200" marR="58418" rtl="0" algn="l">
              <a:lnSpc>
                <a:spcPct val="100800"/>
              </a:lnSpc>
              <a:spcBef>
                <a:spcPts val="60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GB" cap="small"/>
              <a:t>Call option</a:t>
            </a:r>
            <a:endParaRPr sz="2900">
              <a:latin typeface="Times New Roman"/>
              <a:ea typeface="Times New Roman"/>
              <a:cs typeface="Times New Roman"/>
              <a:sym typeface="Times New Roman"/>
            </a:endParaRPr>
          </a:p>
        </p:txBody>
      </p:sp>
      <p:sp>
        <p:nvSpPr>
          <p:cNvPr id="162" name="Google Shape;162;p34"/>
          <p:cNvSpPr txBox="1"/>
          <p:nvPr/>
        </p:nvSpPr>
        <p:spPr>
          <a:xfrm>
            <a:off x="1262489" y="1453176"/>
            <a:ext cx="6817500" cy="1635600"/>
          </a:xfrm>
          <a:prstGeom prst="rect">
            <a:avLst/>
          </a:prstGeom>
          <a:noFill/>
          <a:ln>
            <a:noFill/>
          </a:ln>
        </p:spPr>
        <p:txBody>
          <a:bodyPr anchorCtr="0" anchor="t" bIns="0" lIns="0" spcFirstLastPara="1" rIns="0" wrap="square" tIns="88900">
            <a:spAutoFit/>
          </a:bodyPr>
          <a:lstStyle/>
          <a:p>
            <a:pPr indent="-342900" lvl="0" marL="355600" marR="5080" rtl="0" algn="l">
              <a:lnSpc>
                <a:spcPct val="99200"/>
              </a:lnSpc>
              <a:spcBef>
                <a:spcPts val="620"/>
              </a:spcBef>
              <a:spcAft>
                <a:spcPts val="0"/>
              </a:spcAft>
              <a:buSzPts val="2400"/>
              <a:buFont typeface="Arial"/>
              <a:buChar char="•"/>
            </a:pPr>
            <a:r>
              <a:rPr lang="en-GB" sz="2400">
                <a:latin typeface="Garamond"/>
                <a:ea typeface="Garamond"/>
                <a:cs typeface="Garamond"/>
                <a:sym typeface="Garamond"/>
              </a:rPr>
              <a:t>An agreement that gives the buyer the right, but not the obligation, to buy an underlying asset at a specified price within a specific time period</a:t>
            </a:r>
            <a:endParaRPr sz="2400">
              <a:latin typeface="Garamond"/>
              <a:ea typeface="Garamond"/>
              <a:cs typeface="Garamond"/>
              <a:sym typeface="Garamond"/>
            </a:endParaRPr>
          </a:p>
          <a:p>
            <a:pPr indent="0" lvl="0" marL="457200" marR="58418" rtl="0" algn="l">
              <a:lnSpc>
                <a:spcPct val="100800"/>
              </a:lnSpc>
              <a:spcBef>
                <a:spcPts val="60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5"/>
          <p:cNvSpPr txBox="1"/>
          <p:nvPr>
            <p:ph type="title"/>
          </p:nvPr>
        </p:nvSpPr>
        <p:spPr>
          <a:xfrm>
            <a:off x="1831339" y="452246"/>
            <a:ext cx="68721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GB" cap="small"/>
              <a:t>Put</a:t>
            </a:r>
            <a:r>
              <a:rPr lang="en-GB" cap="small"/>
              <a:t> option</a:t>
            </a:r>
            <a:endParaRPr sz="2900">
              <a:latin typeface="Times New Roman"/>
              <a:ea typeface="Times New Roman"/>
              <a:cs typeface="Times New Roman"/>
              <a:sym typeface="Times New Roman"/>
            </a:endParaRPr>
          </a:p>
        </p:txBody>
      </p:sp>
      <p:sp>
        <p:nvSpPr>
          <p:cNvPr id="168" name="Google Shape;168;p35"/>
          <p:cNvSpPr txBox="1"/>
          <p:nvPr/>
        </p:nvSpPr>
        <p:spPr>
          <a:xfrm>
            <a:off x="1262489" y="1453176"/>
            <a:ext cx="6817500" cy="1653300"/>
          </a:xfrm>
          <a:prstGeom prst="rect">
            <a:avLst/>
          </a:prstGeom>
          <a:noFill/>
          <a:ln>
            <a:noFill/>
          </a:ln>
        </p:spPr>
        <p:txBody>
          <a:bodyPr anchorCtr="0" anchor="t" bIns="0" lIns="0" spcFirstLastPara="1" rIns="0" wrap="square" tIns="88900">
            <a:spAutoFit/>
          </a:bodyPr>
          <a:lstStyle/>
          <a:p>
            <a:pPr indent="-381000" lvl="0" marL="457200" marR="58418" rtl="0" algn="l">
              <a:lnSpc>
                <a:spcPct val="100800"/>
              </a:lnSpc>
              <a:spcBef>
                <a:spcPts val="600"/>
              </a:spcBef>
              <a:spcAft>
                <a:spcPts val="0"/>
              </a:spcAft>
              <a:buClr>
                <a:schemeClr val="dk1"/>
              </a:buClr>
              <a:buSzPts val="2400"/>
              <a:buChar char="•"/>
            </a:pPr>
            <a:r>
              <a:rPr lang="en-GB" sz="2400">
                <a:solidFill>
                  <a:schemeClr val="dk1"/>
                </a:solidFill>
                <a:latin typeface="Garamond"/>
                <a:ea typeface="Garamond"/>
                <a:cs typeface="Garamond"/>
                <a:sym typeface="Garamond"/>
              </a:rPr>
              <a:t>An agreement that gives the buyer the right, but not the obligation, to sell an underlying asset at a specified price within a specific time period</a:t>
            </a:r>
            <a:endParaRPr sz="2400">
              <a:latin typeface="Garamond"/>
              <a:ea typeface="Garamond"/>
              <a:cs typeface="Garamond"/>
              <a:sym typeface="Garamond"/>
            </a:endParaRPr>
          </a:p>
          <a:p>
            <a:pPr indent="0" lvl="0" marL="457200" marR="58418" rtl="0" algn="l">
              <a:lnSpc>
                <a:spcPct val="100800"/>
              </a:lnSpc>
              <a:spcBef>
                <a:spcPts val="60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6"/>
          <p:cNvPicPr preferRelativeResize="0"/>
          <p:nvPr/>
        </p:nvPicPr>
        <p:blipFill>
          <a:blip r:embed="rId3">
            <a:alphaModFix/>
          </a:blip>
          <a:stretch>
            <a:fillRect/>
          </a:stretch>
        </p:blipFill>
        <p:spPr>
          <a:xfrm>
            <a:off x="1388800" y="152400"/>
            <a:ext cx="5483862"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